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266" r:id="rId3"/>
    <p:sldId id="380" r:id="rId4"/>
    <p:sldId id="265" r:id="rId5"/>
    <p:sldId id="358" r:id="rId6"/>
    <p:sldId id="357" r:id="rId7"/>
    <p:sldId id="379" r:id="rId8"/>
    <p:sldId id="360" r:id="rId9"/>
    <p:sldId id="361" r:id="rId10"/>
    <p:sldId id="363" r:id="rId11"/>
    <p:sldId id="364" r:id="rId12"/>
    <p:sldId id="365" r:id="rId13"/>
    <p:sldId id="366" r:id="rId14"/>
    <p:sldId id="373" r:id="rId15"/>
    <p:sldId id="374" r:id="rId16"/>
    <p:sldId id="353" r:id="rId17"/>
    <p:sldId id="354" r:id="rId18"/>
    <p:sldId id="356" r:id="rId19"/>
    <p:sldId id="355" r:id="rId20"/>
    <p:sldId id="377" r:id="rId21"/>
    <p:sldId id="350" r:id="rId22"/>
    <p:sldId id="381" r:id="rId23"/>
    <p:sldId id="337" r:id="rId24"/>
  </p:sldIdLst>
  <p:sldSz cx="9144000" cy="5143500" type="screen16x9"/>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6836D870-E9A2-4E2F-8D11-309034CB57C3}">
          <p14:sldIdLst>
            <p14:sldId id="256"/>
            <p14:sldId id="266"/>
            <p14:sldId id="380"/>
            <p14:sldId id="265"/>
            <p14:sldId id="358"/>
            <p14:sldId id="357"/>
            <p14:sldId id="379"/>
            <p14:sldId id="360"/>
            <p14:sldId id="361"/>
            <p14:sldId id="363"/>
            <p14:sldId id="364"/>
            <p14:sldId id="365"/>
            <p14:sldId id="366"/>
            <p14:sldId id="373"/>
            <p14:sldId id="374"/>
            <p14:sldId id="353"/>
            <p14:sldId id="354"/>
            <p14:sldId id="356"/>
            <p14:sldId id="355"/>
            <p14:sldId id="377"/>
            <p14:sldId id="350"/>
            <p14:sldId id="381"/>
            <p14:sldId id="337"/>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ESSET Sarah" initials="GS"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006CA9"/>
    <a:srgbClr val="EF9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1637" autoAdjust="0"/>
  </p:normalViewPr>
  <p:slideViewPr>
    <p:cSldViewPr>
      <p:cViewPr varScale="1">
        <p:scale>
          <a:sx n="95" d="100"/>
          <a:sy n="95" d="100"/>
        </p:scale>
        <p:origin x="65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71616" cy="495981"/>
          </a:xfrm>
          <a:prstGeom prst="rect">
            <a:avLst/>
          </a:prstGeom>
        </p:spPr>
        <p:txBody>
          <a:bodyPr vert="horz" lIns="92437" tIns="46218" rIns="92437" bIns="46218" rtlCol="0"/>
          <a:lstStyle>
            <a:lvl1pPr algn="l">
              <a:defRPr sz="1200"/>
            </a:lvl1pPr>
          </a:lstStyle>
          <a:p>
            <a:endParaRPr lang="fr-FR"/>
          </a:p>
        </p:txBody>
      </p:sp>
      <p:sp>
        <p:nvSpPr>
          <p:cNvPr id="3" name="Espace réservé de la date 2"/>
          <p:cNvSpPr>
            <a:spLocks noGrp="1"/>
          </p:cNvSpPr>
          <p:nvPr>
            <p:ph type="dt" sz="quarter" idx="1"/>
          </p:nvPr>
        </p:nvSpPr>
        <p:spPr>
          <a:xfrm>
            <a:off x="3884176" y="1"/>
            <a:ext cx="2972720" cy="495981"/>
          </a:xfrm>
          <a:prstGeom prst="rect">
            <a:avLst/>
          </a:prstGeom>
        </p:spPr>
        <p:txBody>
          <a:bodyPr vert="horz" lIns="92437" tIns="46218" rIns="92437" bIns="46218" rtlCol="0"/>
          <a:lstStyle>
            <a:lvl1pPr algn="r">
              <a:defRPr sz="1200"/>
            </a:lvl1pPr>
          </a:lstStyle>
          <a:p>
            <a:fld id="{DB3E631F-1C67-4DF5-B737-9EB4F9BE53CF}" type="datetimeFigureOut">
              <a:rPr lang="fr-FR" smtClean="0"/>
              <a:t>02/05/2023</a:t>
            </a:fld>
            <a:endParaRPr lang="fr-FR"/>
          </a:p>
        </p:txBody>
      </p:sp>
      <p:sp>
        <p:nvSpPr>
          <p:cNvPr id="4" name="Espace réservé du pied de page 3"/>
          <p:cNvSpPr>
            <a:spLocks noGrp="1"/>
          </p:cNvSpPr>
          <p:nvPr>
            <p:ph type="ftr" sz="quarter" idx="2"/>
          </p:nvPr>
        </p:nvSpPr>
        <p:spPr>
          <a:xfrm>
            <a:off x="0" y="9428317"/>
            <a:ext cx="2971616" cy="495981"/>
          </a:xfrm>
          <a:prstGeom prst="rect">
            <a:avLst/>
          </a:prstGeom>
        </p:spPr>
        <p:txBody>
          <a:bodyPr vert="horz" lIns="92437" tIns="46218" rIns="92437" bIns="46218"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176" y="9428317"/>
            <a:ext cx="2972720" cy="495981"/>
          </a:xfrm>
          <a:prstGeom prst="rect">
            <a:avLst/>
          </a:prstGeom>
        </p:spPr>
        <p:txBody>
          <a:bodyPr vert="horz" lIns="92437" tIns="46218" rIns="92437" bIns="46218" rtlCol="0" anchor="b"/>
          <a:lstStyle>
            <a:lvl1pPr algn="r">
              <a:defRPr sz="1200"/>
            </a:lvl1pPr>
          </a:lstStyle>
          <a:p>
            <a:fld id="{552C57D7-45E6-49A0-B3F6-DC315E1A7640}" type="slidenum">
              <a:rPr lang="fr-FR" smtClean="0"/>
              <a:t>‹N°›</a:t>
            </a:fld>
            <a:endParaRPr lang="fr-FR"/>
          </a:p>
        </p:txBody>
      </p:sp>
    </p:spTree>
    <p:extLst>
      <p:ext uri="{BB962C8B-B14F-4D97-AF65-F5344CB8AC3E}">
        <p14:creationId xmlns:p14="http://schemas.microsoft.com/office/powerpoint/2010/main" val="1073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71799" cy="496331"/>
          </a:xfrm>
          <a:prstGeom prst="rect">
            <a:avLst/>
          </a:prstGeom>
        </p:spPr>
        <p:txBody>
          <a:bodyPr vert="horz" lIns="92437" tIns="46218" rIns="92437" bIns="46218" rtlCol="0"/>
          <a:lstStyle>
            <a:lvl1pPr algn="l">
              <a:defRPr sz="1200"/>
            </a:lvl1pPr>
          </a:lstStyle>
          <a:p>
            <a:endParaRPr lang="fr-FR"/>
          </a:p>
        </p:txBody>
      </p:sp>
      <p:sp>
        <p:nvSpPr>
          <p:cNvPr id="3" name="Espace réservé de la date 2"/>
          <p:cNvSpPr>
            <a:spLocks noGrp="1"/>
          </p:cNvSpPr>
          <p:nvPr>
            <p:ph type="dt" idx="1"/>
          </p:nvPr>
        </p:nvSpPr>
        <p:spPr>
          <a:xfrm>
            <a:off x="3885010" y="1"/>
            <a:ext cx="2971799" cy="496331"/>
          </a:xfrm>
          <a:prstGeom prst="rect">
            <a:avLst/>
          </a:prstGeom>
        </p:spPr>
        <p:txBody>
          <a:bodyPr vert="horz" lIns="92437" tIns="46218" rIns="92437" bIns="46218" rtlCol="0"/>
          <a:lstStyle>
            <a:lvl1pPr algn="r">
              <a:defRPr sz="1200"/>
            </a:lvl1pPr>
          </a:lstStyle>
          <a:p>
            <a:fld id="{FF24D4AC-7362-4F94-95FD-0E4F6FE2A415}" type="datetimeFigureOut">
              <a:rPr lang="fr-FR" smtClean="0"/>
              <a:t>02/05/2023</a:t>
            </a:fld>
            <a:endParaRPr lang="fr-FR"/>
          </a:p>
        </p:txBody>
      </p:sp>
      <p:sp>
        <p:nvSpPr>
          <p:cNvPr id="4" name="Espace réservé de l'image des diapositives 3"/>
          <p:cNvSpPr>
            <a:spLocks noGrp="1" noRot="1" noChangeAspect="1"/>
          </p:cNvSpPr>
          <p:nvPr>
            <p:ph type="sldImg" idx="2"/>
          </p:nvPr>
        </p:nvSpPr>
        <p:spPr>
          <a:xfrm>
            <a:off x="120650" y="744538"/>
            <a:ext cx="6616700" cy="3721100"/>
          </a:xfrm>
          <a:prstGeom prst="rect">
            <a:avLst/>
          </a:prstGeom>
          <a:noFill/>
          <a:ln w="12700">
            <a:solidFill>
              <a:prstClr val="black"/>
            </a:solidFill>
          </a:ln>
        </p:spPr>
        <p:txBody>
          <a:bodyPr vert="horz" lIns="92437" tIns="46218" rIns="92437" bIns="46218" rtlCol="0" anchor="ctr"/>
          <a:lstStyle/>
          <a:p>
            <a:endParaRPr lang="fr-FR"/>
          </a:p>
        </p:txBody>
      </p:sp>
      <p:sp>
        <p:nvSpPr>
          <p:cNvPr id="5" name="Espace réservé des commentaires 4"/>
          <p:cNvSpPr>
            <a:spLocks noGrp="1"/>
          </p:cNvSpPr>
          <p:nvPr>
            <p:ph type="body" sz="quarter" idx="3"/>
          </p:nvPr>
        </p:nvSpPr>
        <p:spPr>
          <a:xfrm>
            <a:off x="685801" y="4715155"/>
            <a:ext cx="5486400" cy="4466986"/>
          </a:xfrm>
          <a:prstGeom prst="rect">
            <a:avLst/>
          </a:prstGeom>
        </p:spPr>
        <p:txBody>
          <a:bodyPr vert="horz" lIns="92437" tIns="46218" rIns="92437" bIns="46218"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009"/>
            <a:ext cx="2971799" cy="496331"/>
          </a:xfrm>
          <a:prstGeom prst="rect">
            <a:avLst/>
          </a:prstGeom>
        </p:spPr>
        <p:txBody>
          <a:bodyPr vert="horz" lIns="92437" tIns="46218" rIns="92437" bIns="46218"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5010" y="9428009"/>
            <a:ext cx="2971799" cy="496331"/>
          </a:xfrm>
          <a:prstGeom prst="rect">
            <a:avLst/>
          </a:prstGeom>
        </p:spPr>
        <p:txBody>
          <a:bodyPr vert="horz" lIns="92437" tIns="46218" rIns="92437" bIns="46218" rtlCol="0" anchor="b"/>
          <a:lstStyle>
            <a:lvl1pPr algn="r">
              <a:defRPr sz="1200"/>
            </a:lvl1pPr>
          </a:lstStyle>
          <a:p>
            <a:fld id="{E8DC63FB-D1E3-4DD5-8DE4-2291089C6FEF}" type="slidenum">
              <a:rPr lang="fr-FR" smtClean="0"/>
              <a:t>‹N°›</a:t>
            </a:fld>
            <a:endParaRPr lang="fr-FR"/>
          </a:p>
        </p:txBody>
      </p:sp>
    </p:spTree>
    <p:extLst>
      <p:ext uri="{BB962C8B-B14F-4D97-AF65-F5344CB8AC3E}">
        <p14:creationId xmlns:p14="http://schemas.microsoft.com/office/powerpoint/2010/main" val="240915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8DC63FB-D1E3-4DD5-8DE4-2291089C6FEF}" type="slidenum">
              <a:rPr lang="fr-FR" smtClean="0"/>
              <a:t>1</a:t>
            </a:fld>
            <a:endParaRPr lang="fr-FR"/>
          </a:p>
        </p:txBody>
      </p:sp>
    </p:spTree>
    <p:extLst>
      <p:ext uri="{BB962C8B-B14F-4D97-AF65-F5344CB8AC3E}">
        <p14:creationId xmlns:p14="http://schemas.microsoft.com/office/powerpoint/2010/main" val="2832600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DC63FB-D1E3-4DD5-8DE4-2291089C6FEF}" type="slidenum">
              <a:rPr lang="fr-FR" smtClean="0"/>
              <a:t>2</a:t>
            </a:fld>
            <a:endParaRPr lang="fr-FR"/>
          </a:p>
        </p:txBody>
      </p:sp>
    </p:spTree>
    <p:extLst>
      <p:ext uri="{BB962C8B-B14F-4D97-AF65-F5344CB8AC3E}">
        <p14:creationId xmlns:p14="http://schemas.microsoft.com/office/powerpoint/2010/main" val="293005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DC63FB-D1E3-4DD5-8DE4-2291089C6FEF}" type="slidenum">
              <a:rPr lang="fr-FR" smtClean="0"/>
              <a:t>3</a:t>
            </a:fld>
            <a:endParaRPr lang="fr-FR"/>
          </a:p>
        </p:txBody>
      </p:sp>
    </p:spTree>
    <p:extLst>
      <p:ext uri="{BB962C8B-B14F-4D97-AF65-F5344CB8AC3E}">
        <p14:creationId xmlns:p14="http://schemas.microsoft.com/office/powerpoint/2010/main" val="213989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3"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8" name="Espace réservé du texte 7"/>
          <p:cNvSpPr>
            <a:spLocks noGrp="1"/>
          </p:cNvSpPr>
          <p:nvPr>
            <p:ph type="body" sz="quarter" idx="10" hasCustomPrompt="1"/>
          </p:nvPr>
        </p:nvSpPr>
        <p:spPr>
          <a:xfrm>
            <a:off x="2195513" y="1923156"/>
            <a:ext cx="6624637" cy="648593"/>
          </a:xfrm>
          <a:prstGeom prst="rect">
            <a:avLst/>
          </a:prstGeom>
        </p:spPr>
        <p:txBody>
          <a:bodyPr/>
          <a:lstStyle>
            <a:lvl1pPr marL="0" indent="0">
              <a:buNone/>
              <a:defRPr sz="4000" b="0">
                <a:solidFill>
                  <a:srgbClr val="EF9D00"/>
                </a:solidFill>
              </a:defRPr>
            </a:lvl1pPr>
          </a:lstStyle>
          <a:p>
            <a:pPr lvl="0"/>
            <a:r>
              <a:rPr lang="fr-FR" dirty="0"/>
              <a:t>TITRE</a:t>
            </a:r>
          </a:p>
        </p:txBody>
      </p:sp>
      <p:sp>
        <p:nvSpPr>
          <p:cNvPr id="10" name="Espace réservé du texte 9"/>
          <p:cNvSpPr>
            <a:spLocks noGrp="1"/>
          </p:cNvSpPr>
          <p:nvPr>
            <p:ph type="body" sz="quarter" idx="11" hasCustomPrompt="1"/>
          </p:nvPr>
        </p:nvSpPr>
        <p:spPr>
          <a:xfrm>
            <a:off x="2195513" y="2571304"/>
            <a:ext cx="6624637" cy="576510"/>
          </a:xfrm>
          <a:prstGeom prst="rect">
            <a:avLst/>
          </a:prstGeom>
        </p:spPr>
        <p:txBody>
          <a:bodyPr/>
          <a:lstStyle>
            <a:lvl1pPr marL="0" indent="0">
              <a:buNone/>
              <a:defRPr b="1" baseline="0">
                <a:solidFill>
                  <a:srgbClr val="006CA9"/>
                </a:solidFill>
              </a:defRPr>
            </a:lvl1pPr>
          </a:lstStyle>
          <a:p>
            <a:pPr lvl="0"/>
            <a:r>
              <a:rPr lang="fr-FR" dirty="0"/>
              <a:t>SOUS TITRE</a:t>
            </a:r>
          </a:p>
        </p:txBody>
      </p:sp>
      <p:sp>
        <p:nvSpPr>
          <p:cNvPr id="13" name="Espace réservé du texte 12"/>
          <p:cNvSpPr>
            <a:spLocks noGrp="1"/>
          </p:cNvSpPr>
          <p:nvPr>
            <p:ph type="body" sz="quarter" idx="12" hasCustomPrompt="1"/>
          </p:nvPr>
        </p:nvSpPr>
        <p:spPr>
          <a:xfrm>
            <a:off x="35496" y="4803775"/>
            <a:ext cx="1152128" cy="288925"/>
          </a:xfrm>
          <a:prstGeom prst="rect">
            <a:avLst/>
          </a:prstGeom>
        </p:spPr>
        <p:txBody>
          <a:bodyPr/>
          <a:lstStyle>
            <a:lvl1pPr marL="0" indent="0" algn="ctr">
              <a:buNone/>
              <a:defRPr sz="1000" b="1">
                <a:solidFill>
                  <a:schemeClr val="bg1"/>
                </a:solidFill>
              </a:defRPr>
            </a:lvl1pPr>
          </a:lstStyle>
          <a:p>
            <a:pPr lvl="0"/>
            <a:r>
              <a:rPr lang="fr-FR" dirty="0"/>
              <a:t>02/02/2021</a:t>
            </a:r>
          </a:p>
        </p:txBody>
      </p:sp>
    </p:spTree>
    <p:extLst>
      <p:ext uri="{BB962C8B-B14F-4D97-AF65-F5344CB8AC3E}">
        <p14:creationId xmlns:p14="http://schemas.microsoft.com/office/powerpoint/2010/main" val="816880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8" name="Espace réservé du texte 7"/>
          <p:cNvSpPr>
            <a:spLocks noGrp="1"/>
          </p:cNvSpPr>
          <p:nvPr>
            <p:ph type="body" sz="quarter" idx="10" hasCustomPrompt="1"/>
          </p:nvPr>
        </p:nvSpPr>
        <p:spPr>
          <a:xfrm>
            <a:off x="1115616" y="268164"/>
            <a:ext cx="7416824" cy="359370"/>
          </a:xfrm>
          <a:prstGeom prst="rect">
            <a:avLst/>
          </a:prstGeom>
        </p:spPr>
        <p:txBody>
          <a:bodyPr/>
          <a:lstStyle>
            <a:lvl1pPr marL="0" indent="0">
              <a:buNone/>
              <a:defRPr sz="2000" baseline="0">
                <a:solidFill>
                  <a:srgbClr val="EF9D00"/>
                </a:solidFill>
              </a:defRPr>
            </a:lvl1pPr>
          </a:lstStyle>
          <a:p>
            <a:pPr lvl="0"/>
            <a:r>
              <a:rPr lang="fr-FR" dirty="0"/>
              <a:t>TITRE SOMMAIRE</a:t>
            </a:r>
          </a:p>
        </p:txBody>
      </p:sp>
      <p:sp>
        <p:nvSpPr>
          <p:cNvPr id="10" name="Espace réservé du texte 9"/>
          <p:cNvSpPr>
            <a:spLocks noGrp="1"/>
          </p:cNvSpPr>
          <p:nvPr>
            <p:ph type="body" sz="quarter" idx="11" hasCustomPrompt="1"/>
          </p:nvPr>
        </p:nvSpPr>
        <p:spPr>
          <a:xfrm>
            <a:off x="1116013" y="771525"/>
            <a:ext cx="7416800" cy="288057"/>
          </a:xfrm>
          <a:prstGeom prst="rect">
            <a:avLst/>
          </a:prstGeom>
        </p:spPr>
        <p:txBody>
          <a:bodyPr/>
          <a:lstStyle>
            <a:lvl1pPr marL="0" indent="0">
              <a:buNone/>
              <a:defRPr sz="1400" b="1" baseline="0">
                <a:solidFill>
                  <a:srgbClr val="006CA9"/>
                </a:solidFill>
              </a:defRPr>
            </a:lvl1pPr>
          </a:lstStyle>
          <a:p>
            <a:pPr lvl="0"/>
            <a:r>
              <a:rPr lang="fr-FR" dirty="0"/>
              <a:t>Titre 1</a:t>
            </a:r>
          </a:p>
        </p:txBody>
      </p:sp>
      <p:sp>
        <p:nvSpPr>
          <p:cNvPr id="12" name="Espace réservé du texte 11"/>
          <p:cNvSpPr>
            <a:spLocks noGrp="1"/>
          </p:cNvSpPr>
          <p:nvPr>
            <p:ph type="body" sz="quarter" idx="12" hasCustomPrompt="1"/>
          </p:nvPr>
        </p:nvSpPr>
        <p:spPr>
          <a:xfrm>
            <a:off x="1116013" y="1059582"/>
            <a:ext cx="7416800" cy="648072"/>
          </a:xfrm>
          <a:prstGeom prst="rect">
            <a:avLst/>
          </a:prstGeom>
        </p:spPr>
        <p:txBody>
          <a:bodyPr/>
          <a:lstStyle>
            <a:lvl1pPr marL="0" indent="0">
              <a:lnSpc>
                <a:spcPct val="120000"/>
              </a:lnSpc>
              <a:buNone/>
              <a:defRPr sz="1400" b="0"/>
            </a:lvl1pPr>
          </a:lstStyle>
          <a:p>
            <a:pPr lvl="0"/>
            <a:r>
              <a:rPr lang="fr-FR" dirty="0"/>
              <a:t>Texte</a:t>
            </a:r>
          </a:p>
        </p:txBody>
      </p:sp>
      <p:sp>
        <p:nvSpPr>
          <p:cNvPr id="13" name="Espace réservé du texte 9"/>
          <p:cNvSpPr>
            <a:spLocks noGrp="1"/>
          </p:cNvSpPr>
          <p:nvPr>
            <p:ph type="body" sz="quarter" idx="13" hasCustomPrompt="1"/>
          </p:nvPr>
        </p:nvSpPr>
        <p:spPr>
          <a:xfrm>
            <a:off x="323528" y="1779662"/>
            <a:ext cx="8208912" cy="288057"/>
          </a:xfrm>
          <a:prstGeom prst="rect">
            <a:avLst/>
          </a:prstGeom>
        </p:spPr>
        <p:txBody>
          <a:bodyPr/>
          <a:lstStyle>
            <a:lvl1pPr marL="0" indent="0">
              <a:buNone/>
              <a:defRPr sz="1400" b="1" baseline="0">
                <a:solidFill>
                  <a:srgbClr val="006CA9"/>
                </a:solidFill>
              </a:defRPr>
            </a:lvl1pPr>
          </a:lstStyle>
          <a:p>
            <a:pPr lvl="0"/>
            <a:r>
              <a:rPr lang="fr-FR" dirty="0"/>
              <a:t>Titre 2</a:t>
            </a:r>
          </a:p>
        </p:txBody>
      </p:sp>
      <p:sp>
        <p:nvSpPr>
          <p:cNvPr id="14" name="Espace réservé du texte 11"/>
          <p:cNvSpPr>
            <a:spLocks noGrp="1"/>
          </p:cNvSpPr>
          <p:nvPr>
            <p:ph type="body" sz="quarter" idx="14" hasCustomPrompt="1"/>
          </p:nvPr>
        </p:nvSpPr>
        <p:spPr>
          <a:xfrm>
            <a:off x="323528" y="2067694"/>
            <a:ext cx="8208912" cy="792088"/>
          </a:xfrm>
          <a:prstGeom prst="rect">
            <a:avLst/>
          </a:prstGeom>
        </p:spPr>
        <p:txBody>
          <a:bodyPr/>
          <a:lstStyle>
            <a:lvl1pPr marL="0" indent="0">
              <a:lnSpc>
                <a:spcPct val="120000"/>
              </a:lnSpc>
              <a:buNone/>
              <a:defRPr sz="1400" b="0"/>
            </a:lvl1pPr>
          </a:lstStyle>
          <a:p>
            <a:pPr lvl="0"/>
            <a:r>
              <a:rPr lang="fr-FR" dirty="0"/>
              <a:t>Texte</a:t>
            </a:r>
          </a:p>
        </p:txBody>
      </p:sp>
      <p:sp>
        <p:nvSpPr>
          <p:cNvPr id="17" name="Espace réservé du texte 9"/>
          <p:cNvSpPr>
            <a:spLocks noGrp="1"/>
          </p:cNvSpPr>
          <p:nvPr>
            <p:ph type="body" sz="quarter" idx="16" hasCustomPrompt="1"/>
          </p:nvPr>
        </p:nvSpPr>
        <p:spPr>
          <a:xfrm>
            <a:off x="323528" y="2931790"/>
            <a:ext cx="8208912" cy="288057"/>
          </a:xfrm>
          <a:prstGeom prst="rect">
            <a:avLst/>
          </a:prstGeom>
        </p:spPr>
        <p:txBody>
          <a:bodyPr/>
          <a:lstStyle>
            <a:lvl1pPr marL="0" indent="0">
              <a:buNone/>
              <a:defRPr sz="1400" b="1" baseline="0">
                <a:solidFill>
                  <a:srgbClr val="006CA9"/>
                </a:solidFill>
              </a:defRPr>
            </a:lvl1pPr>
          </a:lstStyle>
          <a:p>
            <a:pPr lvl="0"/>
            <a:r>
              <a:rPr lang="fr-FR" dirty="0"/>
              <a:t>Titre 3</a:t>
            </a:r>
          </a:p>
        </p:txBody>
      </p:sp>
      <p:sp>
        <p:nvSpPr>
          <p:cNvPr id="18" name="Espace réservé du texte 11"/>
          <p:cNvSpPr>
            <a:spLocks noGrp="1"/>
          </p:cNvSpPr>
          <p:nvPr>
            <p:ph type="body" sz="quarter" idx="17" hasCustomPrompt="1"/>
          </p:nvPr>
        </p:nvSpPr>
        <p:spPr>
          <a:xfrm>
            <a:off x="323528" y="3219822"/>
            <a:ext cx="8208912" cy="792088"/>
          </a:xfrm>
          <a:prstGeom prst="rect">
            <a:avLst/>
          </a:prstGeom>
        </p:spPr>
        <p:txBody>
          <a:bodyPr/>
          <a:lstStyle>
            <a:lvl1pPr marL="0" indent="0">
              <a:lnSpc>
                <a:spcPct val="120000"/>
              </a:lnSpc>
              <a:buNone/>
              <a:defRPr sz="1400" b="0"/>
            </a:lvl1pPr>
          </a:lstStyle>
          <a:p>
            <a:pPr lvl="0"/>
            <a:r>
              <a:rPr lang="fr-FR" dirty="0"/>
              <a:t>Texte</a:t>
            </a:r>
          </a:p>
        </p:txBody>
      </p:sp>
      <p:sp>
        <p:nvSpPr>
          <p:cNvPr id="16" name="Espace réservé du texte 15"/>
          <p:cNvSpPr>
            <a:spLocks noGrp="1"/>
          </p:cNvSpPr>
          <p:nvPr>
            <p:ph type="body" sz="quarter" idx="15" hasCustomPrompt="1"/>
          </p:nvPr>
        </p:nvSpPr>
        <p:spPr>
          <a:xfrm>
            <a:off x="2987824" y="4876006"/>
            <a:ext cx="5976664" cy="267494"/>
          </a:xfrm>
          <a:prstGeom prst="rect">
            <a:avLst/>
          </a:prstGeom>
        </p:spPr>
        <p:txBody>
          <a:bodyPr/>
          <a:lstStyle>
            <a:lvl1pPr marL="0" indent="0" algn="r">
              <a:buNone/>
              <a:defRPr sz="1000" baseline="0">
                <a:solidFill>
                  <a:schemeClr val="bg1">
                    <a:lumMod val="65000"/>
                  </a:schemeClr>
                </a:solidFill>
              </a:defRPr>
            </a:lvl1pPr>
          </a:lstStyle>
          <a:p>
            <a:pPr lvl="0"/>
            <a:r>
              <a:rPr lang="fr-FR" sz="1000" dirty="0"/>
              <a:t>Titre de la présentation</a:t>
            </a:r>
            <a:endParaRPr lang="fr-FR" dirty="0"/>
          </a:p>
        </p:txBody>
      </p:sp>
      <p:sp>
        <p:nvSpPr>
          <p:cNvPr id="3" name="Espace réservé du numéro de diapositive 5">
            <a:extLst>
              <a:ext uri="{FF2B5EF4-FFF2-40B4-BE49-F238E27FC236}">
                <a16:creationId xmlns:a16="http://schemas.microsoft.com/office/drawing/2014/main" id="{72E7FF0B-F178-7B31-F874-EC593309B528}"/>
              </a:ext>
            </a:extLst>
          </p:cNvPr>
          <p:cNvSpPr>
            <a:spLocks noGrp="1"/>
          </p:cNvSpPr>
          <p:nvPr userDrawn="1"/>
        </p:nvSpPr>
        <p:spPr>
          <a:xfrm>
            <a:off x="6804248" y="4868863"/>
            <a:ext cx="2057400" cy="274637"/>
          </a:xfrm>
          <a:prstGeom prst="rect">
            <a:avLst/>
          </a:prstGeom>
        </p:spPr>
        <p:txBody>
          <a:bodyPr vert="horz" lIns="91440" tIns="45720" rIns="91440" bIns="45720" rtlCol="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CA73C69-0713-4B18-AA96-175706267391}" type="slidenum">
              <a:rPr lang="fr-FR" sz="1200" smtClean="0"/>
              <a:pPr algn="r"/>
              <a:t>‹N°›</a:t>
            </a:fld>
            <a:endParaRPr lang="fr-FR" sz="1200" dirty="0"/>
          </a:p>
        </p:txBody>
      </p:sp>
    </p:spTree>
    <p:extLst>
      <p:ext uri="{BB962C8B-B14F-4D97-AF65-F5344CB8AC3E}">
        <p14:creationId xmlns:p14="http://schemas.microsoft.com/office/powerpoint/2010/main" val="136130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6" name="Imag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Espace réservé du texte 2"/>
          <p:cNvSpPr>
            <a:spLocks noGrp="1"/>
          </p:cNvSpPr>
          <p:nvPr>
            <p:ph type="body" sz="quarter" idx="10" hasCustomPrompt="1"/>
          </p:nvPr>
        </p:nvSpPr>
        <p:spPr>
          <a:xfrm>
            <a:off x="395288" y="555526"/>
            <a:ext cx="8208962" cy="360362"/>
          </a:xfrm>
          <a:prstGeom prst="rect">
            <a:avLst/>
          </a:prstGeom>
        </p:spPr>
        <p:txBody>
          <a:bodyPr/>
          <a:lstStyle>
            <a:lvl1pPr marL="0" indent="0">
              <a:buNone/>
              <a:defRPr sz="1800">
                <a:solidFill>
                  <a:srgbClr val="EF9D00"/>
                </a:solidFill>
              </a:defRPr>
            </a:lvl1pPr>
          </a:lstStyle>
          <a:p>
            <a:pPr lvl="0"/>
            <a:r>
              <a:rPr lang="fr-FR" dirty="0"/>
              <a:t>TITRE</a:t>
            </a:r>
          </a:p>
        </p:txBody>
      </p:sp>
      <p:sp>
        <p:nvSpPr>
          <p:cNvPr id="10" name="Espace réservé du texte 9"/>
          <p:cNvSpPr>
            <a:spLocks noGrp="1"/>
          </p:cNvSpPr>
          <p:nvPr>
            <p:ph type="body" sz="quarter" idx="11" hasCustomPrompt="1"/>
          </p:nvPr>
        </p:nvSpPr>
        <p:spPr>
          <a:xfrm>
            <a:off x="395288" y="987574"/>
            <a:ext cx="8208962" cy="287337"/>
          </a:xfrm>
          <a:prstGeom prst="rect">
            <a:avLst/>
          </a:prstGeom>
        </p:spPr>
        <p:txBody>
          <a:bodyPr/>
          <a:lstStyle>
            <a:lvl1pPr marL="0" indent="0">
              <a:buNone/>
              <a:defRPr sz="1400" b="1">
                <a:solidFill>
                  <a:srgbClr val="006CA9"/>
                </a:solidFill>
              </a:defRPr>
            </a:lvl1pPr>
          </a:lstStyle>
          <a:p>
            <a:pPr lvl="0"/>
            <a:r>
              <a:rPr lang="fr-FR" dirty="0"/>
              <a:t>Titre paragraphe</a:t>
            </a:r>
          </a:p>
        </p:txBody>
      </p:sp>
      <p:sp>
        <p:nvSpPr>
          <p:cNvPr id="12" name="Espace réservé du texte 11"/>
          <p:cNvSpPr>
            <a:spLocks noGrp="1"/>
          </p:cNvSpPr>
          <p:nvPr>
            <p:ph type="body" sz="quarter" idx="12" hasCustomPrompt="1"/>
          </p:nvPr>
        </p:nvSpPr>
        <p:spPr>
          <a:xfrm>
            <a:off x="395288" y="1275606"/>
            <a:ext cx="8208962" cy="1223963"/>
          </a:xfrm>
          <a:prstGeom prst="rect">
            <a:avLst/>
          </a:prstGeom>
        </p:spPr>
        <p:txBody>
          <a:bodyPr/>
          <a:lstStyle>
            <a:lvl1pPr marL="0" indent="0">
              <a:lnSpc>
                <a:spcPct val="120000"/>
              </a:lnSpc>
              <a:buNone/>
              <a:defRPr sz="14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r-FR" dirty="0"/>
              <a:t>Texte</a:t>
            </a:r>
          </a:p>
        </p:txBody>
      </p:sp>
      <p:sp>
        <p:nvSpPr>
          <p:cNvPr id="14" name="Espace réservé du texte 9"/>
          <p:cNvSpPr>
            <a:spLocks noGrp="1"/>
          </p:cNvSpPr>
          <p:nvPr>
            <p:ph type="body" sz="quarter" idx="14" hasCustomPrompt="1"/>
          </p:nvPr>
        </p:nvSpPr>
        <p:spPr>
          <a:xfrm>
            <a:off x="395536" y="2571750"/>
            <a:ext cx="8208962" cy="287337"/>
          </a:xfrm>
          <a:prstGeom prst="rect">
            <a:avLst/>
          </a:prstGeom>
        </p:spPr>
        <p:txBody>
          <a:bodyPr/>
          <a:lstStyle>
            <a:lvl1pPr marL="0" indent="0">
              <a:buNone/>
              <a:defRPr sz="1400" b="1">
                <a:solidFill>
                  <a:srgbClr val="006CA9"/>
                </a:solidFill>
              </a:defRPr>
            </a:lvl1pPr>
          </a:lstStyle>
          <a:p>
            <a:pPr lvl="0"/>
            <a:r>
              <a:rPr lang="fr-FR" dirty="0"/>
              <a:t>Titre paragraphe</a:t>
            </a:r>
          </a:p>
        </p:txBody>
      </p:sp>
      <p:sp>
        <p:nvSpPr>
          <p:cNvPr id="15" name="Espace réservé du texte 11"/>
          <p:cNvSpPr>
            <a:spLocks noGrp="1"/>
          </p:cNvSpPr>
          <p:nvPr>
            <p:ph type="body" sz="quarter" idx="15" hasCustomPrompt="1"/>
          </p:nvPr>
        </p:nvSpPr>
        <p:spPr>
          <a:xfrm>
            <a:off x="395536" y="2859782"/>
            <a:ext cx="8208962" cy="1800200"/>
          </a:xfrm>
          <a:prstGeom prst="rect">
            <a:avLst/>
          </a:prstGeom>
        </p:spPr>
        <p:txBody>
          <a:bodyPr/>
          <a:lstStyle>
            <a:lvl1pPr marL="0" indent="0">
              <a:lnSpc>
                <a:spcPct val="120000"/>
              </a:lnSpc>
              <a:buNone/>
              <a:defRPr sz="14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r-FR" dirty="0"/>
              <a:t>Texte</a:t>
            </a:r>
          </a:p>
        </p:txBody>
      </p:sp>
      <p:sp>
        <p:nvSpPr>
          <p:cNvPr id="17" name="Espace réservé du texte 16"/>
          <p:cNvSpPr>
            <a:spLocks noGrp="1"/>
          </p:cNvSpPr>
          <p:nvPr>
            <p:ph type="body" sz="quarter" idx="16" hasCustomPrompt="1"/>
          </p:nvPr>
        </p:nvSpPr>
        <p:spPr>
          <a:xfrm>
            <a:off x="4932040" y="0"/>
            <a:ext cx="3816424" cy="268288"/>
          </a:xfrm>
          <a:prstGeom prst="rect">
            <a:avLst/>
          </a:prstGeom>
        </p:spPr>
        <p:txBody>
          <a:bodyPr/>
          <a:lstStyle>
            <a:lvl1pPr marL="0" indent="0">
              <a:buNone/>
              <a:defRPr sz="1200" baseline="0">
                <a:solidFill>
                  <a:schemeClr val="bg1"/>
                </a:solidFill>
              </a:defRPr>
            </a:lvl1pPr>
          </a:lstStyle>
          <a:p>
            <a:pPr lvl="0"/>
            <a:r>
              <a:rPr lang="fr-FR" dirty="0"/>
              <a:t>TITRE DE CHAPITRE</a:t>
            </a:r>
          </a:p>
        </p:txBody>
      </p:sp>
      <p:sp>
        <p:nvSpPr>
          <p:cNvPr id="18" name="Espace réservé du texte 15"/>
          <p:cNvSpPr>
            <a:spLocks noGrp="1"/>
          </p:cNvSpPr>
          <p:nvPr>
            <p:ph type="body" sz="quarter" idx="17" hasCustomPrompt="1"/>
          </p:nvPr>
        </p:nvSpPr>
        <p:spPr>
          <a:xfrm>
            <a:off x="2987824" y="4876006"/>
            <a:ext cx="5976664" cy="267494"/>
          </a:xfrm>
          <a:prstGeom prst="rect">
            <a:avLst/>
          </a:prstGeom>
        </p:spPr>
        <p:txBody>
          <a:bodyPr/>
          <a:lstStyle>
            <a:lvl1pPr marL="0" indent="0" algn="r">
              <a:buNone/>
              <a:defRPr sz="1000" baseline="0">
                <a:solidFill>
                  <a:schemeClr val="bg1">
                    <a:lumMod val="65000"/>
                  </a:schemeClr>
                </a:solidFill>
              </a:defRPr>
            </a:lvl1pPr>
          </a:lstStyle>
          <a:p>
            <a:pPr lvl="0"/>
            <a:r>
              <a:rPr lang="fr-FR" sz="1000" dirty="0"/>
              <a:t>Titre de la présentation</a:t>
            </a:r>
            <a:endParaRPr lang="fr-FR" dirty="0"/>
          </a:p>
        </p:txBody>
      </p:sp>
      <p:sp>
        <p:nvSpPr>
          <p:cNvPr id="2" name="Espace réservé du numéro de diapositive 5">
            <a:extLst>
              <a:ext uri="{FF2B5EF4-FFF2-40B4-BE49-F238E27FC236}">
                <a16:creationId xmlns:a16="http://schemas.microsoft.com/office/drawing/2014/main" id="{555B1C93-4875-94EC-1199-AF49F4E8F4EE}"/>
              </a:ext>
            </a:extLst>
          </p:cNvPr>
          <p:cNvSpPr>
            <a:spLocks noGrp="1"/>
          </p:cNvSpPr>
          <p:nvPr userDrawn="1"/>
        </p:nvSpPr>
        <p:spPr>
          <a:xfrm>
            <a:off x="6804248" y="4868863"/>
            <a:ext cx="2057400" cy="274637"/>
          </a:xfrm>
          <a:prstGeom prst="rect">
            <a:avLst/>
          </a:prstGeom>
        </p:spPr>
        <p:txBody>
          <a:bodyPr vert="horz" lIns="91440" tIns="45720" rIns="91440" bIns="45720" rtlCol="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CA73C69-0713-4B18-AA96-175706267391}" type="slidenum">
              <a:rPr lang="fr-FR" sz="1200" smtClean="0"/>
              <a:pPr algn="r"/>
              <a:t>‹N°›</a:t>
            </a:fld>
            <a:endParaRPr lang="fr-FR" sz="1200" dirty="0"/>
          </a:p>
        </p:txBody>
      </p:sp>
    </p:spTree>
    <p:extLst>
      <p:ext uri="{BB962C8B-B14F-4D97-AF65-F5344CB8AC3E}">
        <p14:creationId xmlns:p14="http://schemas.microsoft.com/office/powerpoint/2010/main" val="4098206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ZoneTexte 2"/>
          <p:cNvSpPr txBox="1"/>
          <p:nvPr userDrawn="1"/>
        </p:nvSpPr>
        <p:spPr>
          <a:xfrm>
            <a:off x="2051721" y="2347015"/>
            <a:ext cx="5184575" cy="584775"/>
          </a:xfrm>
          <a:prstGeom prst="rect">
            <a:avLst/>
          </a:prstGeom>
          <a:solidFill>
            <a:schemeClr val="bg1"/>
          </a:solidFill>
        </p:spPr>
        <p:txBody>
          <a:bodyPr wrap="square" rtlCol="0">
            <a:spAutoFit/>
          </a:bodyPr>
          <a:lstStyle/>
          <a:p>
            <a:r>
              <a:rPr lang="fr-FR" sz="3200" b="1" dirty="0">
                <a:solidFill>
                  <a:srgbClr val="006CA9"/>
                </a:solidFill>
              </a:rPr>
              <a:t>MERCI </a:t>
            </a:r>
            <a:r>
              <a:rPr lang="fr-FR" sz="3200" b="0" dirty="0">
                <a:solidFill>
                  <a:srgbClr val="EF9D00"/>
                </a:solidFill>
              </a:rPr>
              <a:t>DE</a:t>
            </a:r>
            <a:r>
              <a:rPr lang="fr-FR" sz="3200" b="0" baseline="0" dirty="0">
                <a:solidFill>
                  <a:srgbClr val="EF9D00"/>
                </a:solidFill>
              </a:rPr>
              <a:t> VOTRE ATTENTION</a:t>
            </a:r>
            <a:endParaRPr lang="fr-FR" sz="3200" b="0" dirty="0">
              <a:solidFill>
                <a:srgbClr val="EF9D00"/>
              </a:solidFill>
            </a:endParaRPr>
          </a:p>
        </p:txBody>
      </p:sp>
      <p:sp>
        <p:nvSpPr>
          <p:cNvPr id="4" name="ZoneTexte 3"/>
          <p:cNvSpPr txBox="1"/>
          <p:nvPr userDrawn="1"/>
        </p:nvSpPr>
        <p:spPr>
          <a:xfrm>
            <a:off x="801510" y="4377420"/>
            <a:ext cx="4130530" cy="276999"/>
          </a:xfrm>
          <a:prstGeom prst="rect">
            <a:avLst/>
          </a:prstGeom>
          <a:noFill/>
        </p:spPr>
        <p:txBody>
          <a:bodyPr wrap="square" rtlCol="0">
            <a:spAutoFit/>
          </a:bodyPr>
          <a:lstStyle/>
          <a:p>
            <a:r>
              <a:rPr lang="fr-FR" sz="1200" spc="300" baseline="0" dirty="0">
                <a:solidFill>
                  <a:srgbClr val="006CA9"/>
                </a:solidFill>
              </a:rPr>
              <a:t>VALORISONS NOS RICHESSES HUMAINES</a:t>
            </a:r>
          </a:p>
        </p:txBody>
      </p:sp>
    </p:spTree>
    <p:extLst>
      <p:ext uri="{BB962C8B-B14F-4D97-AF65-F5344CB8AC3E}">
        <p14:creationId xmlns:p14="http://schemas.microsoft.com/office/powerpoint/2010/main" val="37991602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8570487"/>
      </p:ext>
    </p:extLst>
  </p:cSld>
  <p:clrMap bg1="lt1" tx1="dk1" bg2="lt2" tx2="dk2" accent1="accent1" accent2="accent2" accent3="accent3" accent4="accent4" accent5="accent5" accent6="accent6" hlink="hlink" folHlink="folHlink"/>
  <p:sldLayoutIdLst>
    <p:sldLayoutId id="2147483650" r:id="rId1"/>
    <p:sldLayoutId id="2147483663" r:id="rId2"/>
    <p:sldLayoutId id="2147483665" r:id="rId3"/>
    <p:sldLayoutId id="2147483666" r:id="rId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2195735" y="987574"/>
            <a:ext cx="6624637" cy="648593"/>
          </a:xfrm>
        </p:spPr>
        <p:txBody>
          <a:bodyPr/>
          <a:lstStyle/>
          <a:p>
            <a:r>
              <a:rPr lang="fr-FR" dirty="0"/>
              <a:t>Refonte du système de rémunération</a:t>
            </a:r>
          </a:p>
          <a:p>
            <a:r>
              <a:rPr lang="fr-FR" sz="2800" dirty="0"/>
              <a:t>Présentation aux </a:t>
            </a:r>
            <a:r>
              <a:rPr lang="fr-FR" sz="2800"/>
              <a:t>organisations syndicales</a:t>
            </a:r>
            <a:endParaRPr lang="fr-FR" sz="2800" dirty="0"/>
          </a:p>
          <a:p>
            <a:r>
              <a:rPr lang="fr-FR" sz="2800" dirty="0"/>
              <a:t>3 mai 2023</a:t>
            </a:r>
          </a:p>
        </p:txBody>
      </p:sp>
      <p:sp>
        <p:nvSpPr>
          <p:cNvPr id="3" name="Espace réservé du texte 2"/>
          <p:cNvSpPr>
            <a:spLocks noGrp="1"/>
          </p:cNvSpPr>
          <p:nvPr>
            <p:ph type="body" sz="quarter" idx="11"/>
          </p:nvPr>
        </p:nvSpPr>
        <p:spPr>
          <a:xfrm>
            <a:off x="2195736" y="3435846"/>
            <a:ext cx="6624637" cy="576510"/>
          </a:xfrm>
        </p:spPr>
        <p:txBody>
          <a:bodyPr/>
          <a:lstStyle/>
          <a:p>
            <a:pPr algn="r"/>
            <a:r>
              <a:rPr lang="fr-FR" dirty="0"/>
              <a:t>Cap RH 2021-2026</a:t>
            </a:r>
          </a:p>
        </p:txBody>
      </p:sp>
      <p:sp>
        <p:nvSpPr>
          <p:cNvPr id="4" name="Espace réservé du texte 3"/>
          <p:cNvSpPr>
            <a:spLocks noGrp="1"/>
          </p:cNvSpPr>
          <p:nvPr>
            <p:ph type="body" sz="quarter" idx="12"/>
          </p:nvPr>
        </p:nvSpPr>
        <p:spPr/>
        <p:txBody>
          <a:bodyPr/>
          <a:lstStyle/>
          <a:p>
            <a:r>
              <a:rPr lang="fr-FR" dirty="0"/>
              <a:t>04/2023</a:t>
            </a:r>
          </a:p>
        </p:txBody>
      </p:sp>
    </p:spTree>
    <p:extLst>
      <p:ext uri="{BB962C8B-B14F-4D97-AF65-F5344CB8AC3E}">
        <p14:creationId xmlns:p14="http://schemas.microsoft.com/office/powerpoint/2010/main" val="883696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b="1" dirty="0"/>
              <a:t>Objectif n°1 : Constats</a:t>
            </a:r>
          </a:p>
          <a:p>
            <a:endParaRPr lang="fr-FR" sz="1400" dirty="0"/>
          </a:p>
        </p:txBody>
      </p:sp>
      <p:sp>
        <p:nvSpPr>
          <p:cNvPr id="6" name="Rectangle : coins arrondis 5">
            <a:extLst>
              <a:ext uri="{FF2B5EF4-FFF2-40B4-BE49-F238E27FC236}">
                <a16:creationId xmlns:a16="http://schemas.microsoft.com/office/drawing/2014/main" id="{60575DB8-F781-34D4-FF98-CFD10474A24D}"/>
              </a:ext>
            </a:extLst>
          </p:cNvPr>
          <p:cNvSpPr/>
          <p:nvPr/>
        </p:nvSpPr>
        <p:spPr>
          <a:xfrm>
            <a:off x="395536" y="1131268"/>
            <a:ext cx="8424936" cy="360362"/>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Constats</a:t>
            </a:r>
          </a:p>
        </p:txBody>
      </p:sp>
      <p:sp>
        <p:nvSpPr>
          <p:cNvPr id="8" name="Espace réservé du texte 1">
            <a:extLst>
              <a:ext uri="{FF2B5EF4-FFF2-40B4-BE49-F238E27FC236}">
                <a16:creationId xmlns:a16="http://schemas.microsoft.com/office/drawing/2014/main" id="{7069FB7A-4B05-0F7C-2FF7-F9F0D45787CB}"/>
              </a:ext>
            </a:extLst>
          </p:cNvPr>
          <p:cNvSpPr txBox="1">
            <a:spLocks noGrp="1"/>
          </p:cNvSpPr>
          <p:nvPr>
            <p:ph type="body" sz="quarter" idx="10"/>
          </p:nvPr>
        </p:nvSpPr>
        <p:spPr>
          <a:xfrm>
            <a:off x="395288" y="479425"/>
            <a:ext cx="8208962" cy="360363"/>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a:solidFill>
                  <a:srgbClr val="EF9D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fr-FR" b="1" dirty="0"/>
              <a:t>Objectif n°1 : </a:t>
            </a:r>
            <a:r>
              <a:rPr lang="fr-FR" dirty="0"/>
              <a:t>un régime indemnitaire qui traduit mieux les responsabilités, notamment managériales : </a:t>
            </a:r>
            <a:r>
              <a:rPr lang="fr-FR" u="sng" dirty="0"/>
              <a:t>les fonctions</a:t>
            </a:r>
          </a:p>
        </p:txBody>
      </p:sp>
      <p:sp>
        <p:nvSpPr>
          <p:cNvPr id="4" name="Forme libre : forme 3">
            <a:extLst>
              <a:ext uri="{FF2B5EF4-FFF2-40B4-BE49-F238E27FC236}">
                <a16:creationId xmlns:a16="http://schemas.microsoft.com/office/drawing/2014/main" id="{576B5020-A5F0-6032-0B23-CB73F197E9F4}"/>
              </a:ext>
            </a:extLst>
          </p:cNvPr>
          <p:cNvSpPr/>
          <p:nvPr/>
        </p:nvSpPr>
        <p:spPr>
          <a:xfrm>
            <a:off x="3347864" y="1573064"/>
            <a:ext cx="3366374" cy="775239"/>
          </a:xfrm>
          <a:custGeom>
            <a:avLst/>
            <a:gdLst>
              <a:gd name="connsiteX0" fmla="*/ 0 w 3366374"/>
              <a:gd name="connsiteY0" fmla="*/ 77524 h 775239"/>
              <a:gd name="connsiteX1" fmla="*/ 77524 w 3366374"/>
              <a:gd name="connsiteY1" fmla="*/ 0 h 775239"/>
              <a:gd name="connsiteX2" fmla="*/ 3288850 w 3366374"/>
              <a:gd name="connsiteY2" fmla="*/ 0 h 775239"/>
              <a:gd name="connsiteX3" fmla="*/ 3366374 w 3366374"/>
              <a:gd name="connsiteY3" fmla="*/ 77524 h 775239"/>
              <a:gd name="connsiteX4" fmla="*/ 3366374 w 3366374"/>
              <a:gd name="connsiteY4" fmla="*/ 697715 h 775239"/>
              <a:gd name="connsiteX5" fmla="*/ 3288850 w 3366374"/>
              <a:gd name="connsiteY5" fmla="*/ 775239 h 775239"/>
              <a:gd name="connsiteX6" fmla="*/ 77524 w 3366374"/>
              <a:gd name="connsiteY6" fmla="*/ 775239 h 775239"/>
              <a:gd name="connsiteX7" fmla="*/ 0 w 3366374"/>
              <a:gd name="connsiteY7" fmla="*/ 697715 h 775239"/>
              <a:gd name="connsiteX8" fmla="*/ 0 w 3366374"/>
              <a:gd name="connsiteY8" fmla="*/ 77524 h 77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66374" h="775239">
                <a:moveTo>
                  <a:pt x="0" y="77524"/>
                </a:moveTo>
                <a:cubicBezTo>
                  <a:pt x="0" y="34709"/>
                  <a:pt x="34709" y="0"/>
                  <a:pt x="77524" y="0"/>
                </a:cubicBezTo>
                <a:lnTo>
                  <a:pt x="3288850" y="0"/>
                </a:lnTo>
                <a:cubicBezTo>
                  <a:pt x="3331665" y="0"/>
                  <a:pt x="3366374" y="34709"/>
                  <a:pt x="3366374" y="77524"/>
                </a:cubicBezTo>
                <a:lnTo>
                  <a:pt x="3366374" y="697715"/>
                </a:lnTo>
                <a:cubicBezTo>
                  <a:pt x="3366374" y="740530"/>
                  <a:pt x="3331665" y="775239"/>
                  <a:pt x="3288850" y="775239"/>
                </a:cubicBezTo>
                <a:lnTo>
                  <a:pt x="77524" y="775239"/>
                </a:lnTo>
                <a:cubicBezTo>
                  <a:pt x="34709" y="775239"/>
                  <a:pt x="0" y="740530"/>
                  <a:pt x="0" y="697715"/>
                </a:cubicBezTo>
                <a:lnTo>
                  <a:pt x="0" y="77524"/>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64616" tIns="64616" rIns="855749" bIns="64616" numCol="1" spcCol="1270" anchor="ctr" anchorCtr="0">
            <a:noAutofit/>
          </a:bodyPr>
          <a:lstStyle/>
          <a:p>
            <a:pPr marL="0" lvl="0" indent="0" algn="just" defTabSz="488950">
              <a:lnSpc>
                <a:spcPct val="90000"/>
              </a:lnSpc>
              <a:spcBef>
                <a:spcPct val="0"/>
              </a:spcBef>
              <a:spcAft>
                <a:spcPct val="35000"/>
              </a:spcAft>
              <a:buFont typeface="Wingdings" panose="05000000000000000000" pitchFamily="2" charset="2"/>
              <a:buNone/>
            </a:pPr>
            <a:r>
              <a:rPr lang="fr-FR" sz="1100" kern="1200" dirty="0">
                <a:solidFill>
                  <a:schemeClr val="bg1"/>
                </a:solidFill>
              </a:rPr>
              <a:t>Harmonisation des grilles indemnitaires par grade des agents de catégorie B en 2017 et des agents de catégorie C entre 2009 et 2013</a:t>
            </a:r>
            <a:endParaRPr lang="fr-FR" sz="1100" i="1" kern="1200" dirty="0">
              <a:solidFill>
                <a:schemeClr val="bg1"/>
              </a:solidFill>
            </a:endParaRPr>
          </a:p>
        </p:txBody>
      </p:sp>
      <p:sp>
        <p:nvSpPr>
          <p:cNvPr id="5" name="Forme libre : forme 4">
            <a:extLst>
              <a:ext uri="{FF2B5EF4-FFF2-40B4-BE49-F238E27FC236}">
                <a16:creationId xmlns:a16="http://schemas.microsoft.com/office/drawing/2014/main" id="{F0707033-19F1-999C-FE5A-6630FB97FA94}"/>
              </a:ext>
            </a:extLst>
          </p:cNvPr>
          <p:cNvSpPr/>
          <p:nvPr/>
        </p:nvSpPr>
        <p:spPr>
          <a:xfrm>
            <a:off x="3644896" y="2476239"/>
            <a:ext cx="3366374" cy="775239"/>
          </a:xfrm>
          <a:custGeom>
            <a:avLst/>
            <a:gdLst>
              <a:gd name="connsiteX0" fmla="*/ 0 w 3366374"/>
              <a:gd name="connsiteY0" fmla="*/ 77524 h 775239"/>
              <a:gd name="connsiteX1" fmla="*/ 77524 w 3366374"/>
              <a:gd name="connsiteY1" fmla="*/ 0 h 775239"/>
              <a:gd name="connsiteX2" fmla="*/ 3288850 w 3366374"/>
              <a:gd name="connsiteY2" fmla="*/ 0 h 775239"/>
              <a:gd name="connsiteX3" fmla="*/ 3366374 w 3366374"/>
              <a:gd name="connsiteY3" fmla="*/ 77524 h 775239"/>
              <a:gd name="connsiteX4" fmla="*/ 3366374 w 3366374"/>
              <a:gd name="connsiteY4" fmla="*/ 697715 h 775239"/>
              <a:gd name="connsiteX5" fmla="*/ 3288850 w 3366374"/>
              <a:gd name="connsiteY5" fmla="*/ 775239 h 775239"/>
              <a:gd name="connsiteX6" fmla="*/ 77524 w 3366374"/>
              <a:gd name="connsiteY6" fmla="*/ 775239 h 775239"/>
              <a:gd name="connsiteX7" fmla="*/ 0 w 3366374"/>
              <a:gd name="connsiteY7" fmla="*/ 697715 h 775239"/>
              <a:gd name="connsiteX8" fmla="*/ 0 w 3366374"/>
              <a:gd name="connsiteY8" fmla="*/ 77524 h 77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66374" h="775239">
                <a:moveTo>
                  <a:pt x="0" y="77524"/>
                </a:moveTo>
                <a:cubicBezTo>
                  <a:pt x="0" y="34709"/>
                  <a:pt x="34709" y="0"/>
                  <a:pt x="77524" y="0"/>
                </a:cubicBezTo>
                <a:lnTo>
                  <a:pt x="3288850" y="0"/>
                </a:lnTo>
                <a:cubicBezTo>
                  <a:pt x="3331665" y="0"/>
                  <a:pt x="3366374" y="34709"/>
                  <a:pt x="3366374" y="77524"/>
                </a:cubicBezTo>
                <a:lnTo>
                  <a:pt x="3366374" y="697715"/>
                </a:lnTo>
                <a:cubicBezTo>
                  <a:pt x="3366374" y="740530"/>
                  <a:pt x="3331665" y="775239"/>
                  <a:pt x="3288850" y="775239"/>
                </a:cubicBezTo>
                <a:lnTo>
                  <a:pt x="77524" y="775239"/>
                </a:lnTo>
                <a:cubicBezTo>
                  <a:pt x="34709" y="775239"/>
                  <a:pt x="0" y="740530"/>
                  <a:pt x="0" y="697715"/>
                </a:cubicBezTo>
                <a:lnTo>
                  <a:pt x="0" y="77524"/>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64616" tIns="64616" rIns="865555" bIns="64616" numCol="1" spcCol="1270" anchor="ctr" anchorCtr="0">
            <a:noAutofit/>
          </a:bodyPr>
          <a:lstStyle/>
          <a:p>
            <a:pPr marL="0" lvl="0" indent="0" algn="just" defTabSz="488950">
              <a:lnSpc>
                <a:spcPct val="90000"/>
              </a:lnSpc>
              <a:spcBef>
                <a:spcPct val="0"/>
              </a:spcBef>
              <a:spcAft>
                <a:spcPct val="35000"/>
              </a:spcAft>
              <a:buNone/>
            </a:pPr>
            <a:r>
              <a:rPr lang="fr-FR" sz="1100" kern="1200" dirty="0"/>
              <a:t>Peu de fonctions particulières valorisées</a:t>
            </a:r>
            <a:endParaRPr lang="fr-FR" sz="1100" kern="1200" dirty="0">
              <a:solidFill>
                <a:schemeClr val="bg1"/>
              </a:solidFill>
            </a:endParaRPr>
          </a:p>
        </p:txBody>
      </p:sp>
      <p:sp>
        <p:nvSpPr>
          <p:cNvPr id="7" name="Forme libre : forme 6">
            <a:extLst>
              <a:ext uri="{FF2B5EF4-FFF2-40B4-BE49-F238E27FC236}">
                <a16:creationId xmlns:a16="http://schemas.microsoft.com/office/drawing/2014/main" id="{B9F7CE02-5258-6494-7EB1-02BAE2689BC3}"/>
              </a:ext>
            </a:extLst>
          </p:cNvPr>
          <p:cNvSpPr/>
          <p:nvPr/>
        </p:nvSpPr>
        <p:spPr>
          <a:xfrm>
            <a:off x="3941929" y="3380686"/>
            <a:ext cx="3366374" cy="775239"/>
          </a:xfrm>
          <a:custGeom>
            <a:avLst/>
            <a:gdLst>
              <a:gd name="connsiteX0" fmla="*/ 0 w 3366374"/>
              <a:gd name="connsiteY0" fmla="*/ 77524 h 775239"/>
              <a:gd name="connsiteX1" fmla="*/ 77524 w 3366374"/>
              <a:gd name="connsiteY1" fmla="*/ 0 h 775239"/>
              <a:gd name="connsiteX2" fmla="*/ 3288850 w 3366374"/>
              <a:gd name="connsiteY2" fmla="*/ 0 h 775239"/>
              <a:gd name="connsiteX3" fmla="*/ 3366374 w 3366374"/>
              <a:gd name="connsiteY3" fmla="*/ 77524 h 775239"/>
              <a:gd name="connsiteX4" fmla="*/ 3366374 w 3366374"/>
              <a:gd name="connsiteY4" fmla="*/ 697715 h 775239"/>
              <a:gd name="connsiteX5" fmla="*/ 3288850 w 3366374"/>
              <a:gd name="connsiteY5" fmla="*/ 775239 h 775239"/>
              <a:gd name="connsiteX6" fmla="*/ 77524 w 3366374"/>
              <a:gd name="connsiteY6" fmla="*/ 775239 h 775239"/>
              <a:gd name="connsiteX7" fmla="*/ 0 w 3366374"/>
              <a:gd name="connsiteY7" fmla="*/ 697715 h 775239"/>
              <a:gd name="connsiteX8" fmla="*/ 0 w 3366374"/>
              <a:gd name="connsiteY8" fmla="*/ 77524 h 77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66374" h="775239">
                <a:moveTo>
                  <a:pt x="0" y="77524"/>
                </a:moveTo>
                <a:cubicBezTo>
                  <a:pt x="0" y="34709"/>
                  <a:pt x="34709" y="0"/>
                  <a:pt x="77524" y="0"/>
                </a:cubicBezTo>
                <a:lnTo>
                  <a:pt x="3288850" y="0"/>
                </a:lnTo>
                <a:cubicBezTo>
                  <a:pt x="3331665" y="0"/>
                  <a:pt x="3366374" y="34709"/>
                  <a:pt x="3366374" y="77524"/>
                </a:cubicBezTo>
                <a:lnTo>
                  <a:pt x="3366374" y="697715"/>
                </a:lnTo>
                <a:cubicBezTo>
                  <a:pt x="3366374" y="740530"/>
                  <a:pt x="3331665" y="775239"/>
                  <a:pt x="3288850" y="775239"/>
                </a:cubicBezTo>
                <a:lnTo>
                  <a:pt x="77524" y="775239"/>
                </a:lnTo>
                <a:cubicBezTo>
                  <a:pt x="34709" y="775239"/>
                  <a:pt x="0" y="740530"/>
                  <a:pt x="0" y="697715"/>
                </a:cubicBezTo>
                <a:lnTo>
                  <a:pt x="0" y="77524"/>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64616" tIns="64616" rIns="865555" bIns="64616" numCol="1" spcCol="1270" anchor="ctr" anchorCtr="0">
            <a:noAutofit/>
          </a:bodyPr>
          <a:lstStyle/>
          <a:p>
            <a:pPr marL="0" lvl="0" indent="0" algn="just" defTabSz="488950">
              <a:lnSpc>
                <a:spcPct val="90000"/>
              </a:lnSpc>
              <a:spcBef>
                <a:spcPct val="0"/>
              </a:spcBef>
              <a:spcAft>
                <a:spcPct val="35000"/>
              </a:spcAft>
              <a:buNone/>
            </a:pPr>
            <a:r>
              <a:rPr lang="fr-FR" sz="1100" kern="1200" dirty="0">
                <a:solidFill>
                  <a:schemeClr val="bg1"/>
                </a:solidFill>
              </a:rPr>
              <a:t>Davantage </a:t>
            </a:r>
            <a:r>
              <a:rPr lang="fr-FR" sz="1100" dirty="0">
                <a:solidFill>
                  <a:schemeClr val="bg1"/>
                </a:solidFill>
              </a:rPr>
              <a:t>de</a:t>
            </a:r>
            <a:r>
              <a:rPr lang="fr-FR" sz="1100" kern="1200" dirty="0">
                <a:solidFill>
                  <a:schemeClr val="bg1"/>
                </a:solidFill>
              </a:rPr>
              <a:t> valorisation de l’investissement professionnel des agents à travers les majorations de l’IFSE pour intérim, pour encadrement et pour surcroît d’activité</a:t>
            </a:r>
            <a:endParaRPr lang="fr-FR" sz="1100" kern="1200" dirty="0"/>
          </a:p>
        </p:txBody>
      </p:sp>
      <p:sp>
        <p:nvSpPr>
          <p:cNvPr id="9" name="Forme libre : forme 8">
            <a:extLst>
              <a:ext uri="{FF2B5EF4-FFF2-40B4-BE49-F238E27FC236}">
                <a16:creationId xmlns:a16="http://schemas.microsoft.com/office/drawing/2014/main" id="{0915CA3B-1E33-9D69-C590-C3BB7256EC31}"/>
              </a:ext>
            </a:extLst>
          </p:cNvPr>
          <p:cNvSpPr/>
          <p:nvPr/>
        </p:nvSpPr>
        <p:spPr>
          <a:xfrm>
            <a:off x="6210332" y="2159683"/>
            <a:ext cx="503905" cy="503905"/>
          </a:xfrm>
          <a:custGeom>
            <a:avLst/>
            <a:gdLst>
              <a:gd name="connsiteX0" fmla="*/ 0 w 503905"/>
              <a:gd name="connsiteY0" fmla="*/ 277148 h 503905"/>
              <a:gd name="connsiteX1" fmla="*/ 113379 w 503905"/>
              <a:gd name="connsiteY1" fmla="*/ 277148 h 503905"/>
              <a:gd name="connsiteX2" fmla="*/ 113379 w 503905"/>
              <a:gd name="connsiteY2" fmla="*/ 0 h 503905"/>
              <a:gd name="connsiteX3" fmla="*/ 390526 w 503905"/>
              <a:gd name="connsiteY3" fmla="*/ 0 h 503905"/>
              <a:gd name="connsiteX4" fmla="*/ 390526 w 503905"/>
              <a:gd name="connsiteY4" fmla="*/ 277148 h 503905"/>
              <a:gd name="connsiteX5" fmla="*/ 503905 w 503905"/>
              <a:gd name="connsiteY5" fmla="*/ 277148 h 503905"/>
              <a:gd name="connsiteX6" fmla="*/ 251953 w 503905"/>
              <a:gd name="connsiteY6" fmla="*/ 503905 h 503905"/>
              <a:gd name="connsiteX7" fmla="*/ 0 w 503905"/>
              <a:gd name="connsiteY7" fmla="*/ 277148 h 503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905" h="503905">
                <a:moveTo>
                  <a:pt x="0" y="277148"/>
                </a:moveTo>
                <a:lnTo>
                  <a:pt x="113379" y="277148"/>
                </a:lnTo>
                <a:lnTo>
                  <a:pt x="113379" y="0"/>
                </a:lnTo>
                <a:lnTo>
                  <a:pt x="390526" y="0"/>
                </a:lnTo>
                <a:lnTo>
                  <a:pt x="390526" y="277148"/>
                </a:lnTo>
                <a:lnTo>
                  <a:pt x="503905" y="277148"/>
                </a:lnTo>
                <a:lnTo>
                  <a:pt x="251953" y="503905"/>
                </a:lnTo>
                <a:lnTo>
                  <a:pt x="0" y="277148"/>
                </a:lnTo>
                <a:close/>
              </a:path>
            </a:pathLst>
          </a:custGeom>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27349" tIns="13970" rIns="127349" bIns="138686" numCol="1" spcCol="1270" anchor="ctr" anchorCtr="0">
            <a:noAutofit/>
          </a:bodyPr>
          <a:lstStyle/>
          <a:p>
            <a:pPr marL="0" lvl="0" indent="0" algn="ctr" defTabSz="488950">
              <a:lnSpc>
                <a:spcPct val="90000"/>
              </a:lnSpc>
              <a:spcBef>
                <a:spcPct val="0"/>
              </a:spcBef>
              <a:spcAft>
                <a:spcPct val="35000"/>
              </a:spcAft>
              <a:buNone/>
            </a:pPr>
            <a:endParaRPr lang="fr-FR" sz="1100" kern="1200"/>
          </a:p>
        </p:txBody>
      </p:sp>
      <p:sp>
        <p:nvSpPr>
          <p:cNvPr id="10" name="Forme libre : forme 9">
            <a:extLst>
              <a:ext uri="{FF2B5EF4-FFF2-40B4-BE49-F238E27FC236}">
                <a16:creationId xmlns:a16="http://schemas.microsoft.com/office/drawing/2014/main" id="{8293DF94-9A5D-869F-1A64-4D7A2470B455}"/>
              </a:ext>
            </a:extLst>
          </p:cNvPr>
          <p:cNvSpPr/>
          <p:nvPr/>
        </p:nvSpPr>
        <p:spPr>
          <a:xfrm>
            <a:off x="6507365" y="3058961"/>
            <a:ext cx="503905" cy="503905"/>
          </a:xfrm>
          <a:custGeom>
            <a:avLst/>
            <a:gdLst>
              <a:gd name="connsiteX0" fmla="*/ 0 w 503905"/>
              <a:gd name="connsiteY0" fmla="*/ 277148 h 503905"/>
              <a:gd name="connsiteX1" fmla="*/ 113379 w 503905"/>
              <a:gd name="connsiteY1" fmla="*/ 277148 h 503905"/>
              <a:gd name="connsiteX2" fmla="*/ 113379 w 503905"/>
              <a:gd name="connsiteY2" fmla="*/ 0 h 503905"/>
              <a:gd name="connsiteX3" fmla="*/ 390526 w 503905"/>
              <a:gd name="connsiteY3" fmla="*/ 0 h 503905"/>
              <a:gd name="connsiteX4" fmla="*/ 390526 w 503905"/>
              <a:gd name="connsiteY4" fmla="*/ 277148 h 503905"/>
              <a:gd name="connsiteX5" fmla="*/ 503905 w 503905"/>
              <a:gd name="connsiteY5" fmla="*/ 277148 h 503905"/>
              <a:gd name="connsiteX6" fmla="*/ 251953 w 503905"/>
              <a:gd name="connsiteY6" fmla="*/ 503905 h 503905"/>
              <a:gd name="connsiteX7" fmla="*/ 0 w 503905"/>
              <a:gd name="connsiteY7" fmla="*/ 277148 h 503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905" h="503905">
                <a:moveTo>
                  <a:pt x="0" y="277148"/>
                </a:moveTo>
                <a:lnTo>
                  <a:pt x="113379" y="277148"/>
                </a:lnTo>
                <a:lnTo>
                  <a:pt x="113379" y="0"/>
                </a:lnTo>
                <a:lnTo>
                  <a:pt x="390526" y="0"/>
                </a:lnTo>
                <a:lnTo>
                  <a:pt x="390526" y="277148"/>
                </a:lnTo>
                <a:lnTo>
                  <a:pt x="503905" y="277148"/>
                </a:lnTo>
                <a:lnTo>
                  <a:pt x="251953" y="503905"/>
                </a:lnTo>
                <a:lnTo>
                  <a:pt x="0" y="277148"/>
                </a:lnTo>
                <a:close/>
              </a:path>
            </a:pathLst>
          </a:custGeom>
        </p:spPr>
        <p:style>
          <a:lnRef idx="1">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2">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27349" tIns="13970" rIns="127349" bIns="138686" numCol="1" spcCol="1270" anchor="ctr" anchorCtr="0">
            <a:noAutofit/>
          </a:bodyPr>
          <a:lstStyle/>
          <a:p>
            <a:pPr marL="0" lvl="0" indent="0" algn="ctr" defTabSz="488950">
              <a:lnSpc>
                <a:spcPct val="90000"/>
              </a:lnSpc>
              <a:spcBef>
                <a:spcPct val="0"/>
              </a:spcBef>
              <a:spcAft>
                <a:spcPct val="35000"/>
              </a:spcAft>
              <a:buNone/>
            </a:pPr>
            <a:endParaRPr lang="fr-FR" sz="1100" kern="1200"/>
          </a:p>
        </p:txBody>
      </p:sp>
      <p:sp>
        <p:nvSpPr>
          <p:cNvPr id="15" name="Rectangle : coins arrondis 14">
            <a:extLst>
              <a:ext uri="{FF2B5EF4-FFF2-40B4-BE49-F238E27FC236}">
                <a16:creationId xmlns:a16="http://schemas.microsoft.com/office/drawing/2014/main" id="{32ACCC57-9000-500C-9BCB-3185D08D190E}"/>
              </a:ext>
            </a:extLst>
          </p:cNvPr>
          <p:cNvSpPr/>
          <p:nvPr/>
        </p:nvSpPr>
        <p:spPr>
          <a:xfrm>
            <a:off x="539552" y="1571793"/>
            <a:ext cx="1800448" cy="2584133"/>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Les agents de catégorie </a:t>
            </a:r>
          </a:p>
          <a:p>
            <a:pPr algn="ctr"/>
            <a:r>
              <a:rPr lang="fr-FR" dirty="0"/>
              <a:t>B et C</a:t>
            </a:r>
          </a:p>
        </p:txBody>
      </p:sp>
      <p:sp>
        <p:nvSpPr>
          <p:cNvPr id="2" name="ZoneTexte 1">
            <a:extLst>
              <a:ext uri="{FF2B5EF4-FFF2-40B4-BE49-F238E27FC236}">
                <a16:creationId xmlns:a16="http://schemas.microsoft.com/office/drawing/2014/main" id="{E9F96A22-99FA-2881-9BAF-E88D40A3CD83}"/>
              </a:ext>
            </a:extLst>
          </p:cNvPr>
          <p:cNvSpPr txBox="1"/>
          <p:nvPr/>
        </p:nvSpPr>
        <p:spPr>
          <a:xfrm>
            <a:off x="395288" y="4321282"/>
            <a:ext cx="8569200" cy="738664"/>
          </a:xfrm>
          <a:prstGeom prst="rect">
            <a:avLst/>
          </a:prstGeom>
          <a:noFill/>
        </p:spPr>
        <p:txBody>
          <a:bodyPr wrap="square" rtlCol="0">
            <a:spAutoFit/>
          </a:bodyPr>
          <a:lstStyle/>
          <a:p>
            <a:pPr algn="just"/>
            <a:r>
              <a:rPr lang="fr-FR" sz="1400" dirty="0">
                <a:solidFill>
                  <a:srgbClr val="4D4D4D"/>
                </a:solidFill>
              </a:rPr>
              <a:t>Quelle que soit la catégorie de l’agent, </a:t>
            </a:r>
            <a:r>
              <a:rPr lang="fr-FR" sz="1400" b="1" dirty="0">
                <a:solidFill>
                  <a:srgbClr val="4D4D4D"/>
                </a:solidFill>
              </a:rPr>
              <a:t>certaines fonctions spécifiques </a:t>
            </a:r>
            <a:r>
              <a:rPr lang="fr-FR" sz="1400" dirty="0">
                <a:solidFill>
                  <a:srgbClr val="4D4D4D"/>
                </a:solidFill>
              </a:rPr>
              <a:t>existent et sont valorisées par des majorations de l’IFSE. Il s’agit des fonctions d’assistant de prévention, de régisseur et de tuteur des agents en contrat d’immersion ou en Période Préparatoire au Reclassement (68 agents au Grand Reims et 88 à la ville).</a:t>
            </a:r>
          </a:p>
        </p:txBody>
      </p:sp>
    </p:spTree>
    <p:extLst>
      <p:ext uri="{BB962C8B-B14F-4D97-AF65-F5344CB8AC3E}">
        <p14:creationId xmlns:p14="http://schemas.microsoft.com/office/powerpoint/2010/main" val="2085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P spid="10"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b="1" dirty="0"/>
              <a:t>Objectif n°1 : Les pistes de réflexion</a:t>
            </a:r>
          </a:p>
          <a:p>
            <a:endParaRPr lang="fr-FR" sz="1400" dirty="0"/>
          </a:p>
        </p:txBody>
      </p:sp>
      <p:sp>
        <p:nvSpPr>
          <p:cNvPr id="6" name="Rectangle : coins arrondis 5">
            <a:extLst>
              <a:ext uri="{FF2B5EF4-FFF2-40B4-BE49-F238E27FC236}">
                <a16:creationId xmlns:a16="http://schemas.microsoft.com/office/drawing/2014/main" id="{60575DB8-F781-34D4-FF98-CFD10474A24D}"/>
              </a:ext>
            </a:extLst>
          </p:cNvPr>
          <p:cNvSpPr/>
          <p:nvPr/>
        </p:nvSpPr>
        <p:spPr>
          <a:xfrm>
            <a:off x="161138" y="1131268"/>
            <a:ext cx="8331946" cy="360362"/>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Pistes de réflexion</a:t>
            </a:r>
          </a:p>
        </p:txBody>
      </p:sp>
      <p:sp>
        <p:nvSpPr>
          <p:cNvPr id="8" name="Espace réservé du texte 1">
            <a:extLst>
              <a:ext uri="{FF2B5EF4-FFF2-40B4-BE49-F238E27FC236}">
                <a16:creationId xmlns:a16="http://schemas.microsoft.com/office/drawing/2014/main" id="{7069FB7A-4B05-0F7C-2FF7-F9F0D45787CB}"/>
              </a:ext>
            </a:extLst>
          </p:cNvPr>
          <p:cNvSpPr txBox="1">
            <a:spLocks noGrp="1"/>
          </p:cNvSpPr>
          <p:nvPr>
            <p:ph type="body" sz="quarter" idx="10"/>
          </p:nvPr>
        </p:nvSpPr>
        <p:spPr>
          <a:xfrm>
            <a:off x="395288" y="479425"/>
            <a:ext cx="8208962" cy="360363"/>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a:solidFill>
                  <a:srgbClr val="EF9D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fr-FR" b="1" dirty="0"/>
              <a:t>Objectif n°1 : </a:t>
            </a:r>
            <a:r>
              <a:rPr lang="fr-FR" dirty="0"/>
              <a:t>un régime indemnitaire qui traduit mieux les responsabilités, notamment managériales : </a:t>
            </a:r>
            <a:r>
              <a:rPr lang="fr-FR" u="sng" dirty="0"/>
              <a:t>les fonctions</a:t>
            </a:r>
          </a:p>
        </p:txBody>
      </p:sp>
      <p:sp>
        <p:nvSpPr>
          <p:cNvPr id="15" name="Rectangle : coins arrondis 14">
            <a:extLst>
              <a:ext uri="{FF2B5EF4-FFF2-40B4-BE49-F238E27FC236}">
                <a16:creationId xmlns:a16="http://schemas.microsoft.com/office/drawing/2014/main" id="{32ACCC57-9000-500C-9BCB-3185D08D190E}"/>
              </a:ext>
            </a:extLst>
          </p:cNvPr>
          <p:cNvSpPr/>
          <p:nvPr/>
        </p:nvSpPr>
        <p:spPr>
          <a:xfrm>
            <a:off x="161138" y="1635645"/>
            <a:ext cx="468300" cy="3112121"/>
          </a:xfrm>
          <a:prstGeom prst="round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vert270" rtlCol="0" anchor="ctr"/>
          <a:lstStyle/>
          <a:p>
            <a:pPr algn="ctr"/>
            <a:r>
              <a:rPr lang="fr-FR" dirty="0"/>
              <a:t>Les agents de catégorie A</a:t>
            </a:r>
          </a:p>
        </p:txBody>
      </p:sp>
      <p:sp>
        <p:nvSpPr>
          <p:cNvPr id="20" name="Forme libre : forme 19">
            <a:extLst>
              <a:ext uri="{FF2B5EF4-FFF2-40B4-BE49-F238E27FC236}">
                <a16:creationId xmlns:a16="http://schemas.microsoft.com/office/drawing/2014/main" id="{C8D110E4-BC2E-7D8C-B52A-743E69320337}"/>
              </a:ext>
            </a:extLst>
          </p:cNvPr>
          <p:cNvSpPr/>
          <p:nvPr/>
        </p:nvSpPr>
        <p:spPr>
          <a:xfrm>
            <a:off x="724744" y="1635646"/>
            <a:ext cx="2263080" cy="3112120"/>
          </a:xfrm>
          <a:custGeom>
            <a:avLst/>
            <a:gdLst>
              <a:gd name="connsiteX0" fmla="*/ 0 w 1904860"/>
              <a:gd name="connsiteY0" fmla="*/ 190486 h 3112120"/>
              <a:gd name="connsiteX1" fmla="*/ 190486 w 1904860"/>
              <a:gd name="connsiteY1" fmla="*/ 0 h 3112120"/>
              <a:gd name="connsiteX2" fmla="*/ 1714374 w 1904860"/>
              <a:gd name="connsiteY2" fmla="*/ 0 h 3112120"/>
              <a:gd name="connsiteX3" fmla="*/ 1904860 w 1904860"/>
              <a:gd name="connsiteY3" fmla="*/ 190486 h 3112120"/>
              <a:gd name="connsiteX4" fmla="*/ 1904860 w 1904860"/>
              <a:gd name="connsiteY4" fmla="*/ 2921634 h 3112120"/>
              <a:gd name="connsiteX5" fmla="*/ 1714374 w 1904860"/>
              <a:gd name="connsiteY5" fmla="*/ 3112120 h 3112120"/>
              <a:gd name="connsiteX6" fmla="*/ 190486 w 1904860"/>
              <a:gd name="connsiteY6" fmla="*/ 3112120 h 3112120"/>
              <a:gd name="connsiteX7" fmla="*/ 0 w 1904860"/>
              <a:gd name="connsiteY7" fmla="*/ 2921634 h 3112120"/>
              <a:gd name="connsiteX8" fmla="*/ 0 w 1904860"/>
              <a:gd name="connsiteY8" fmla="*/ 190486 h 3112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4860" h="3112120">
                <a:moveTo>
                  <a:pt x="0" y="190486"/>
                </a:moveTo>
                <a:cubicBezTo>
                  <a:pt x="0" y="85283"/>
                  <a:pt x="85283" y="0"/>
                  <a:pt x="190486" y="0"/>
                </a:cubicBezTo>
                <a:lnTo>
                  <a:pt x="1714374" y="0"/>
                </a:lnTo>
                <a:cubicBezTo>
                  <a:pt x="1819577" y="0"/>
                  <a:pt x="1904860" y="85283"/>
                  <a:pt x="1904860" y="190486"/>
                </a:cubicBezTo>
                <a:lnTo>
                  <a:pt x="1904860" y="2921634"/>
                </a:lnTo>
                <a:cubicBezTo>
                  <a:pt x="1904860" y="3026837"/>
                  <a:pt x="1819577" y="3112120"/>
                  <a:pt x="1714374" y="3112120"/>
                </a:cubicBezTo>
                <a:lnTo>
                  <a:pt x="190486" y="3112120"/>
                </a:lnTo>
                <a:cubicBezTo>
                  <a:pt x="85283" y="3112120"/>
                  <a:pt x="0" y="3026837"/>
                  <a:pt x="0" y="2921634"/>
                </a:cubicBezTo>
                <a:lnTo>
                  <a:pt x="0" y="190486"/>
                </a:lnTo>
                <a:close/>
              </a:path>
            </a:pathLst>
          </a:custGeom>
        </p:spPr>
        <p:style>
          <a:lnRef idx="0">
            <a:schemeClr val="dk1">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41910" tIns="41910" rIns="41910" bIns="2220394" numCol="1" spcCol="1270" anchor="ctr" anchorCtr="0">
            <a:noAutofit/>
          </a:bodyPr>
          <a:lstStyle/>
          <a:p>
            <a:pPr marL="0" lvl="0" indent="0" algn="ctr" defTabSz="488950">
              <a:lnSpc>
                <a:spcPct val="90000"/>
              </a:lnSpc>
              <a:spcBef>
                <a:spcPct val="0"/>
              </a:spcBef>
              <a:spcAft>
                <a:spcPct val="35000"/>
              </a:spcAft>
              <a:buNone/>
            </a:pPr>
            <a:endParaRPr lang="fr-FR" sz="1600" i="0" u="none" kern="1200" dirty="0">
              <a:solidFill>
                <a:srgbClr val="4D4D4D"/>
              </a:solidFill>
            </a:endParaRPr>
          </a:p>
          <a:p>
            <a:pPr marL="0" lvl="0" indent="0" algn="ctr" defTabSz="488950">
              <a:lnSpc>
                <a:spcPct val="90000"/>
              </a:lnSpc>
              <a:spcBef>
                <a:spcPct val="0"/>
              </a:spcBef>
              <a:spcAft>
                <a:spcPct val="35000"/>
              </a:spcAft>
              <a:buNone/>
            </a:pPr>
            <a:endParaRPr lang="fr-FR" sz="1600" dirty="0">
              <a:solidFill>
                <a:srgbClr val="4D4D4D"/>
              </a:solidFill>
            </a:endParaRPr>
          </a:p>
          <a:p>
            <a:pPr marL="0" lvl="0" indent="0" algn="ctr" defTabSz="488950">
              <a:lnSpc>
                <a:spcPct val="90000"/>
              </a:lnSpc>
              <a:spcBef>
                <a:spcPct val="0"/>
              </a:spcBef>
              <a:spcAft>
                <a:spcPct val="35000"/>
              </a:spcAft>
              <a:buNone/>
            </a:pPr>
            <a:endParaRPr lang="fr-FR" sz="1600" i="0" u="none" kern="1200" dirty="0">
              <a:solidFill>
                <a:srgbClr val="4D4D4D"/>
              </a:solidFill>
            </a:endParaRPr>
          </a:p>
          <a:p>
            <a:pPr marL="0" lvl="0" indent="0" algn="ctr" defTabSz="488950">
              <a:lnSpc>
                <a:spcPct val="90000"/>
              </a:lnSpc>
              <a:spcBef>
                <a:spcPct val="0"/>
              </a:spcBef>
              <a:spcAft>
                <a:spcPct val="35000"/>
              </a:spcAft>
              <a:buNone/>
            </a:pPr>
            <a:endParaRPr lang="fr-FR" sz="1600" dirty="0">
              <a:solidFill>
                <a:srgbClr val="4D4D4D"/>
              </a:solidFill>
            </a:endParaRPr>
          </a:p>
          <a:p>
            <a:pPr marL="0" lvl="0" indent="0" algn="ctr" defTabSz="488950">
              <a:lnSpc>
                <a:spcPct val="90000"/>
              </a:lnSpc>
              <a:spcBef>
                <a:spcPct val="0"/>
              </a:spcBef>
              <a:spcAft>
                <a:spcPct val="35000"/>
              </a:spcAft>
              <a:buNone/>
            </a:pPr>
            <a:endParaRPr lang="fr-FR" sz="1600" i="0" u="none" kern="1200" dirty="0">
              <a:solidFill>
                <a:srgbClr val="4D4D4D"/>
              </a:solidFill>
            </a:endParaRPr>
          </a:p>
          <a:p>
            <a:pPr marL="0" lvl="0" indent="0" algn="ctr" defTabSz="488950">
              <a:lnSpc>
                <a:spcPct val="90000"/>
              </a:lnSpc>
              <a:spcBef>
                <a:spcPct val="0"/>
              </a:spcBef>
              <a:spcAft>
                <a:spcPct val="35000"/>
              </a:spcAft>
              <a:buNone/>
            </a:pPr>
            <a:endParaRPr lang="fr-FR" sz="1600" dirty="0">
              <a:solidFill>
                <a:srgbClr val="4D4D4D"/>
              </a:solidFill>
            </a:endParaRPr>
          </a:p>
          <a:p>
            <a:pPr marL="0" lvl="0" indent="0" algn="ctr" defTabSz="488950">
              <a:lnSpc>
                <a:spcPct val="90000"/>
              </a:lnSpc>
              <a:spcBef>
                <a:spcPct val="0"/>
              </a:spcBef>
              <a:spcAft>
                <a:spcPct val="35000"/>
              </a:spcAft>
              <a:buNone/>
            </a:pPr>
            <a:r>
              <a:rPr lang="fr-FR" sz="1600" i="0" u="none" kern="1200" dirty="0">
                <a:solidFill>
                  <a:srgbClr val="4D4D4D"/>
                </a:solidFill>
              </a:rPr>
              <a:t>Harmoniser le régime indemnitaire des agents de catégorie A, comme l’est celui des agents de catégorie B et C </a:t>
            </a:r>
          </a:p>
        </p:txBody>
      </p:sp>
      <p:sp>
        <p:nvSpPr>
          <p:cNvPr id="22" name="Forme libre : forme 21">
            <a:extLst>
              <a:ext uri="{FF2B5EF4-FFF2-40B4-BE49-F238E27FC236}">
                <a16:creationId xmlns:a16="http://schemas.microsoft.com/office/drawing/2014/main" id="{C7E37547-CF15-63CE-5F96-DE90E2619DB1}"/>
              </a:ext>
            </a:extLst>
          </p:cNvPr>
          <p:cNvSpPr/>
          <p:nvPr/>
        </p:nvSpPr>
        <p:spPr>
          <a:xfrm>
            <a:off x="3059832" y="1635646"/>
            <a:ext cx="2264400" cy="3112120"/>
          </a:xfrm>
          <a:custGeom>
            <a:avLst/>
            <a:gdLst>
              <a:gd name="connsiteX0" fmla="*/ 0 w 3008688"/>
              <a:gd name="connsiteY0" fmla="*/ 300869 h 3112120"/>
              <a:gd name="connsiteX1" fmla="*/ 300869 w 3008688"/>
              <a:gd name="connsiteY1" fmla="*/ 0 h 3112120"/>
              <a:gd name="connsiteX2" fmla="*/ 2707819 w 3008688"/>
              <a:gd name="connsiteY2" fmla="*/ 0 h 3112120"/>
              <a:gd name="connsiteX3" fmla="*/ 3008688 w 3008688"/>
              <a:gd name="connsiteY3" fmla="*/ 300869 h 3112120"/>
              <a:gd name="connsiteX4" fmla="*/ 3008688 w 3008688"/>
              <a:gd name="connsiteY4" fmla="*/ 2811251 h 3112120"/>
              <a:gd name="connsiteX5" fmla="*/ 2707819 w 3008688"/>
              <a:gd name="connsiteY5" fmla="*/ 3112120 h 3112120"/>
              <a:gd name="connsiteX6" fmla="*/ 300869 w 3008688"/>
              <a:gd name="connsiteY6" fmla="*/ 3112120 h 3112120"/>
              <a:gd name="connsiteX7" fmla="*/ 0 w 3008688"/>
              <a:gd name="connsiteY7" fmla="*/ 2811251 h 3112120"/>
              <a:gd name="connsiteX8" fmla="*/ 0 w 3008688"/>
              <a:gd name="connsiteY8" fmla="*/ 300869 h 3112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8688" h="3112120">
                <a:moveTo>
                  <a:pt x="0" y="300869"/>
                </a:moveTo>
                <a:cubicBezTo>
                  <a:pt x="0" y="134704"/>
                  <a:pt x="134704" y="0"/>
                  <a:pt x="300869" y="0"/>
                </a:cubicBezTo>
                <a:lnTo>
                  <a:pt x="2707819" y="0"/>
                </a:lnTo>
                <a:cubicBezTo>
                  <a:pt x="2873984" y="0"/>
                  <a:pt x="3008688" y="134704"/>
                  <a:pt x="3008688" y="300869"/>
                </a:cubicBezTo>
                <a:lnTo>
                  <a:pt x="3008688" y="2811251"/>
                </a:lnTo>
                <a:cubicBezTo>
                  <a:pt x="3008688" y="2977416"/>
                  <a:pt x="2873984" y="3112120"/>
                  <a:pt x="2707819" y="3112120"/>
                </a:cubicBezTo>
                <a:lnTo>
                  <a:pt x="300869" y="3112120"/>
                </a:lnTo>
                <a:cubicBezTo>
                  <a:pt x="134704" y="3112120"/>
                  <a:pt x="0" y="2977416"/>
                  <a:pt x="0" y="2811251"/>
                </a:cubicBezTo>
                <a:lnTo>
                  <a:pt x="0" y="300869"/>
                </a:lnTo>
                <a:close/>
              </a:path>
            </a:pathLst>
          </a:custGeom>
        </p:spPr>
        <p:style>
          <a:lnRef idx="0">
            <a:schemeClr val="dk1">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41910" tIns="41910" rIns="41910" bIns="2220394" numCol="1" spcCol="1270" anchor="ctr" anchorCtr="0">
            <a:noAutofit/>
          </a:bodyPr>
          <a:lstStyle/>
          <a:p>
            <a:pPr marL="0" lvl="0" indent="0" algn="ctr" defTabSz="488950">
              <a:lnSpc>
                <a:spcPct val="90000"/>
              </a:lnSpc>
              <a:spcBef>
                <a:spcPct val="0"/>
              </a:spcBef>
              <a:spcAft>
                <a:spcPct val="35000"/>
              </a:spcAft>
              <a:buNone/>
            </a:pPr>
            <a:endParaRPr lang="fr-FR" sz="1600" kern="1200" dirty="0">
              <a:solidFill>
                <a:srgbClr val="4D4D4D"/>
              </a:solidFill>
            </a:endParaRPr>
          </a:p>
          <a:p>
            <a:pPr marL="0" lvl="0" indent="0" algn="ctr" defTabSz="488950">
              <a:lnSpc>
                <a:spcPct val="90000"/>
              </a:lnSpc>
              <a:spcBef>
                <a:spcPct val="0"/>
              </a:spcBef>
              <a:spcAft>
                <a:spcPct val="35000"/>
              </a:spcAft>
              <a:buNone/>
            </a:pPr>
            <a:endParaRPr lang="fr-FR" sz="1600" dirty="0">
              <a:solidFill>
                <a:srgbClr val="4D4D4D"/>
              </a:solidFill>
            </a:endParaRPr>
          </a:p>
          <a:p>
            <a:pPr marL="0" lvl="0" indent="0" algn="ctr" defTabSz="488950">
              <a:lnSpc>
                <a:spcPct val="90000"/>
              </a:lnSpc>
              <a:spcBef>
                <a:spcPct val="0"/>
              </a:spcBef>
              <a:spcAft>
                <a:spcPct val="35000"/>
              </a:spcAft>
              <a:buNone/>
            </a:pPr>
            <a:endParaRPr lang="fr-FR" sz="1600" kern="1200" dirty="0">
              <a:solidFill>
                <a:srgbClr val="4D4D4D"/>
              </a:solidFill>
            </a:endParaRPr>
          </a:p>
          <a:p>
            <a:pPr marL="0" lvl="0" indent="0" algn="ctr" defTabSz="488950">
              <a:lnSpc>
                <a:spcPct val="90000"/>
              </a:lnSpc>
              <a:spcBef>
                <a:spcPct val="0"/>
              </a:spcBef>
              <a:spcAft>
                <a:spcPct val="35000"/>
              </a:spcAft>
              <a:buNone/>
            </a:pPr>
            <a:endParaRPr lang="fr-FR" sz="1600" dirty="0">
              <a:solidFill>
                <a:srgbClr val="4D4D4D"/>
              </a:solidFill>
            </a:endParaRPr>
          </a:p>
          <a:p>
            <a:pPr marL="0" lvl="0" indent="0" algn="ctr" defTabSz="488950">
              <a:lnSpc>
                <a:spcPct val="90000"/>
              </a:lnSpc>
              <a:spcBef>
                <a:spcPct val="0"/>
              </a:spcBef>
              <a:spcAft>
                <a:spcPct val="35000"/>
              </a:spcAft>
              <a:buNone/>
            </a:pPr>
            <a:endParaRPr lang="fr-FR" sz="1600" kern="1200" dirty="0">
              <a:solidFill>
                <a:srgbClr val="4D4D4D"/>
              </a:solidFill>
            </a:endParaRPr>
          </a:p>
          <a:p>
            <a:pPr marL="0" lvl="0" indent="0" algn="ctr" defTabSz="488950">
              <a:lnSpc>
                <a:spcPct val="90000"/>
              </a:lnSpc>
              <a:spcBef>
                <a:spcPct val="0"/>
              </a:spcBef>
              <a:spcAft>
                <a:spcPct val="35000"/>
              </a:spcAft>
              <a:buNone/>
            </a:pPr>
            <a:r>
              <a:rPr lang="fr-FR" sz="1600" kern="1200" dirty="0">
                <a:solidFill>
                  <a:srgbClr val="4D4D4D"/>
                </a:solidFill>
              </a:rPr>
              <a:t>Conserver 4 groupes de fonctions et </a:t>
            </a:r>
            <a:r>
              <a:rPr lang="fr-FR" sz="1600" b="1" kern="1200" dirty="0">
                <a:solidFill>
                  <a:srgbClr val="4D4D4D"/>
                </a:solidFill>
              </a:rPr>
              <a:t>créer des sous-groupes de fonctions </a:t>
            </a:r>
            <a:r>
              <a:rPr lang="fr-FR" sz="1600" kern="1200" dirty="0">
                <a:solidFill>
                  <a:srgbClr val="4D4D4D"/>
                </a:solidFill>
              </a:rPr>
              <a:t>pour valoriser certaines fonctions qui ne le sont pas actuellement</a:t>
            </a:r>
          </a:p>
        </p:txBody>
      </p:sp>
      <p:sp>
        <p:nvSpPr>
          <p:cNvPr id="7" name="Rectangle : coins arrondis 6">
            <a:extLst>
              <a:ext uri="{FF2B5EF4-FFF2-40B4-BE49-F238E27FC236}">
                <a16:creationId xmlns:a16="http://schemas.microsoft.com/office/drawing/2014/main" id="{8C1C9CC3-40DE-293D-59BA-781D834E7383}"/>
              </a:ext>
            </a:extLst>
          </p:cNvPr>
          <p:cNvSpPr/>
          <p:nvPr/>
        </p:nvSpPr>
        <p:spPr>
          <a:xfrm>
            <a:off x="5652120" y="1635645"/>
            <a:ext cx="468300" cy="3112121"/>
          </a:xfrm>
          <a:prstGeom prst="round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vert270" rtlCol="0" anchor="ctr"/>
          <a:lstStyle/>
          <a:p>
            <a:pPr algn="ctr"/>
            <a:r>
              <a:rPr lang="fr-FR" dirty="0"/>
              <a:t>Pour tous les agents</a:t>
            </a:r>
          </a:p>
        </p:txBody>
      </p:sp>
      <p:grpSp>
        <p:nvGrpSpPr>
          <p:cNvPr id="9" name="Groupe 8">
            <a:extLst>
              <a:ext uri="{FF2B5EF4-FFF2-40B4-BE49-F238E27FC236}">
                <a16:creationId xmlns:a16="http://schemas.microsoft.com/office/drawing/2014/main" id="{0081D54A-6B84-D76E-E377-55A56C89CEFA}"/>
              </a:ext>
            </a:extLst>
          </p:cNvPr>
          <p:cNvGrpSpPr/>
          <p:nvPr/>
        </p:nvGrpSpPr>
        <p:grpSpPr>
          <a:xfrm>
            <a:off x="6156178" y="1619870"/>
            <a:ext cx="2306582" cy="3112120"/>
            <a:chOff x="6156176" y="1619870"/>
            <a:chExt cx="2306582" cy="3112120"/>
          </a:xfrm>
        </p:grpSpPr>
        <p:grpSp>
          <p:nvGrpSpPr>
            <p:cNvPr id="29" name="Groupe 28">
              <a:extLst>
                <a:ext uri="{FF2B5EF4-FFF2-40B4-BE49-F238E27FC236}">
                  <a16:creationId xmlns:a16="http://schemas.microsoft.com/office/drawing/2014/main" id="{0E919BAF-A606-2631-48A4-33CF050BF742}"/>
                </a:ext>
              </a:extLst>
            </p:cNvPr>
            <p:cNvGrpSpPr/>
            <p:nvPr/>
          </p:nvGrpSpPr>
          <p:grpSpPr>
            <a:xfrm>
              <a:off x="6196032" y="1619870"/>
              <a:ext cx="2264400" cy="3112120"/>
              <a:chOff x="6588224" y="1635645"/>
              <a:chExt cx="1904860" cy="3112120"/>
            </a:xfrm>
          </p:grpSpPr>
          <p:sp>
            <p:nvSpPr>
              <p:cNvPr id="4" name="Rectangle : coins arrondis 3">
                <a:extLst>
                  <a:ext uri="{FF2B5EF4-FFF2-40B4-BE49-F238E27FC236}">
                    <a16:creationId xmlns:a16="http://schemas.microsoft.com/office/drawing/2014/main" id="{AA50B8FE-CAAC-E299-A023-F55B125580D4}"/>
                  </a:ext>
                </a:extLst>
              </p:cNvPr>
              <p:cNvSpPr/>
              <p:nvPr/>
            </p:nvSpPr>
            <p:spPr>
              <a:xfrm>
                <a:off x="6588224" y="1635645"/>
                <a:ext cx="1904860" cy="3112120"/>
              </a:xfrm>
              <a:prstGeom prst="roundRect">
                <a:avLst>
                  <a:gd name="adj" fmla="val 10000"/>
                </a:avLst>
              </a:prstGeom>
            </p:spPr>
            <p:style>
              <a:lnRef idx="0">
                <a:schemeClr val="dk1">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5" name="Rectangle : coins arrondis 4">
                <a:extLst>
                  <a:ext uri="{FF2B5EF4-FFF2-40B4-BE49-F238E27FC236}">
                    <a16:creationId xmlns:a16="http://schemas.microsoft.com/office/drawing/2014/main" id="{D2EFC604-ACB5-CF47-27F6-9EA82D696CF8}"/>
                  </a:ext>
                </a:extLst>
              </p:cNvPr>
              <p:cNvSpPr txBox="1"/>
              <p:nvPr/>
            </p:nvSpPr>
            <p:spPr>
              <a:xfrm>
                <a:off x="6588224" y="1635645"/>
                <a:ext cx="1904860" cy="9336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endParaRPr lang="fr-FR" sz="1600" kern="1200" dirty="0">
                  <a:solidFill>
                    <a:srgbClr val="4D4D4D"/>
                  </a:solidFill>
                </a:endParaRPr>
              </a:p>
            </p:txBody>
          </p:sp>
        </p:grpSp>
        <p:sp>
          <p:nvSpPr>
            <p:cNvPr id="3" name="ZoneTexte 2">
              <a:extLst>
                <a:ext uri="{FF2B5EF4-FFF2-40B4-BE49-F238E27FC236}">
                  <a16:creationId xmlns:a16="http://schemas.microsoft.com/office/drawing/2014/main" id="{E072ADE4-2BE2-25A7-7EC0-6E2C27C9D47A}"/>
                </a:ext>
              </a:extLst>
            </p:cNvPr>
            <p:cNvSpPr txBox="1"/>
            <p:nvPr/>
          </p:nvSpPr>
          <p:spPr>
            <a:xfrm>
              <a:off x="6156176" y="2684291"/>
              <a:ext cx="2306582" cy="1200329"/>
            </a:xfrm>
            <a:prstGeom prst="rect">
              <a:avLst/>
            </a:prstGeom>
            <a:noFill/>
          </p:spPr>
          <p:txBody>
            <a:bodyPr wrap="square">
              <a:spAutoFit/>
            </a:bodyPr>
            <a:lstStyle/>
            <a:p>
              <a:pPr marL="0" lvl="0" indent="0" algn="ctr" defTabSz="488950">
                <a:lnSpc>
                  <a:spcPct val="90000"/>
                </a:lnSpc>
                <a:spcBef>
                  <a:spcPct val="0"/>
                </a:spcBef>
                <a:spcAft>
                  <a:spcPct val="35000"/>
                </a:spcAft>
                <a:buFont typeface="Wingdings" panose="05000000000000000000" pitchFamily="2" charset="2"/>
                <a:buNone/>
              </a:pPr>
              <a:r>
                <a:rPr lang="fr-FR" sz="1600" i="0" u="none" kern="1200" dirty="0"/>
                <a:t>Déterminer des fonctions spécifiques notamment pour valoriser davantage les fonctions d’encadrement</a:t>
              </a:r>
              <a:endParaRPr lang="fr-FR" sz="1600" kern="1200" dirty="0"/>
            </a:p>
          </p:txBody>
        </p:sp>
      </p:grpSp>
    </p:spTree>
    <p:extLst>
      <p:ext uri="{BB962C8B-B14F-4D97-AF65-F5344CB8AC3E}">
        <p14:creationId xmlns:p14="http://schemas.microsoft.com/office/powerpoint/2010/main" val="146629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0" grpId="0" animBg="1"/>
      <p:bldP spid="22"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b="1" dirty="0"/>
              <a:t>Objectif n°2 : Constats</a:t>
            </a:r>
          </a:p>
          <a:p>
            <a:endParaRPr lang="fr-FR" sz="1400" dirty="0"/>
          </a:p>
        </p:txBody>
      </p:sp>
      <p:sp>
        <p:nvSpPr>
          <p:cNvPr id="6" name="Rectangle : coins arrondis 5">
            <a:extLst>
              <a:ext uri="{FF2B5EF4-FFF2-40B4-BE49-F238E27FC236}">
                <a16:creationId xmlns:a16="http://schemas.microsoft.com/office/drawing/2014/main" id="{60575DB8-F781-34D4-FF98-CFD10474A24D}"/>
              </a:ext>
            </a:extLst>
          </p:cNvPr>
          <p:cNvSpPr/>
          <p:nvPr/>
        </p:nvSpPr>
        <p:spPr>
          <a:xfrm>
            <a:off x="395536" y="1131268"/>
            <a:ext cx="8424936" cy="360362"/>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Constats</a:t>
            </a:r>
          </a:p>
        </p:txBody>
      </p:sp>
      <p:sp>
        <p:nvSpPr>
          <p:cNvPr id="8" name="Espace réservé du texte 1">
            <a:extLst>
              <a:ext uri="{FF2B5EF4-FFF2-40B4-BE49-F238E27FC236}">
                <a16:creationId xmlns:a16="http://schemas.microsoft.com/office/drawing/2014/main" id="{7069FB7A-4B05-0F7C-2FF7-F9F0D45787CB}"/>
              </a:ext>
            </a:extLst>
          </p:cNvPr>
          <p:cNvSpPr txBox="1">
            <a:spLocks noGrp="1"/>
          </p:cNvSpPr>
          <p:nvPr>
            <p:ph type="body" sz="quarter" idx="10"/>
          </p:nvPr>
        </p:nvSpPr>
        <p:spPr>
          <a:xfrm>
            <a:off x="395288" y="479425"/>
            <a:ext cx="8208962" cy="360363"/>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a:solidFill>
                  <a:srgbClr val="EF9D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fr-FR" b="1" dirty="0"/>
              <a:t>Objectif n°2 : </a:t>
            </a:r>
            <a:r>
              <a:rPr lang="fr-FR" dirty="0"/>
              <a:t>La reconnaissance de l’</a:t>
            </a:r>
            <a:r>
              <a:rPr lang="fr-FR" u="sng" dirty="0"/>
              <a:t>engagement professionnel</a:t>
            </a:r>
            <a:r>
              <a:rPr lang="fr-FR" dirty="0"/>
              <a:t> : le régime indemnitaire comme véritable levier managérial</a:t>
            </a:r>
          </a:p>
        </p:txBody>
      </p:sp>
      <p:sp>
        <p:nvSpPr>
          <p:cNvPr id="5" name="Forme libre : forme 4">
            <a:extLst>
              <a:ext uri="{FF2B5EF4-FFF2-40B4-BE49-F238E27FC236}">
                <a16:creationId xmlns:a16="http://schemas.microsoft.com/office/drawing/2014/main" id="{0003D90F-DE16-147A-6FCE-F70FED4939DB}"/>
              </a:ext>
            </a:extLst>
          </p:cNvPr>
          <p:cNvSpPr/>
          <p:nvPr/>
        </p:nvSpPr>
        <p:spPr>
          <a:xfrm>
            <a:off x="625911" y="1635645"/>
            <a:ext cx="3826660" cy="3028429"/>
          </a:xfrm>
          <a:custGeom>
            <a:avLst/>
            <a:gdLst>
              <a:gd name="connsiteX0" fmla="*/ 78722 w 6193132"/>
              <a:gd name="connsiteY0" fmla="*/ 0 h 472320"/>
              <a:gd name="connsiteX1" fmla="*/ 6114410 w 6193132"/>
              <a:gd name="connsiteY1" fmla="*/ 0 h 472320"/>
              <a:gd name="connsiteX2" fmla="*/ 6193132 w 6193132"/>
              <a:gd name="connsiteY2" fmla="*/ 78722 h 472320"/>
              <a:gd name="connsiteX3" fmla="*/ 6193132 w 6193132"/>
              <a:gd name="connsiteY3" fmla="*/ 472320 h 472320"/>
              <a:gd name="connsiteX4" fmla="*/ 0 w 6193132"/>
              <a:gd name="connsiteY4" fmla="*/ 472320 h 472320"/>
              <a:gd name="connsiteX5" fmla="*/ 0 w 6193132"/>
              <a:gd name="connsiteY5" fmla="*/ 78722 h 472320"/>
              <a:gd name="connsiteX6" fmla="*/ 78722 w 6193132"/>
              <a:gd name="connsiteY6" fmla="*/ 0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93132" h="472320">
                <a:moveTo>
                  <a:pt x="78722" y="0"/>
                </a:moveTo>
                <a:lnTo>
                  <a:pt x="6114410" y="0"/>
                </a:lnTo>
                <a:lnTo>
                  <a:pt x="6193132" y="78722"/>
                </a:lnTo>
                <a:lnTo>
                  <a:pt x="6193132" y="472320"/>
                </a:lnTo>
                <a:lnTo>
                  <a:pt x="0" y="472320"/>
                </a:lnTo>
                <a:lnTo>
                  <a:pt x="0" y="78722"/>
                </a:lnTo>
                <a:cubicBezTo>
                  <a:pt x="0" y="35245"/>
                  <a:pt x="35245" y="0"/>
                  <a:pt x="78722" y="0"/>
                </a:cubicBez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95152" tIns="23057" rIns="211456" bIns="0" numCol="1" spcCol="1270" anchor="ctr" anchorCtr="0">
            <a:noAutofit/>
          </a:bodyPr>
          <a:lstStyle/>
          <a:p>
            <a:pPr algn="just" defTabSz="533400">
              <a:lnSpc>
                <a:spcPct val="90000"/>
              </a:lnSpc>
              <a:spcBef>
                <a:spcPct val="0"/>
              </a:spcBef>
              <a:spcAft>
                <a:spcPct val="35000"/>
              </a:spcAft>
            </a:pPr>
            <a:endParaRPr lang="fr-FR" sz="1200" kern="1200" dirty="0"/>
          </a:p>
          <a:p>
            <a:pPr algn="ctr" defTabSz="533400">
              <a:lnSpc>
                <a:spcPct val="90000"/>
              </a:lnSpc>
              <a:spcBef>
                <a:spcPct val="0"/>
              </a:spcBef>
              <a:spcAft>
                <a:spcPct val="35000"/>
              </a:spcAft>
            </a:pPr>
            <a:r>
              <a:rPr lang="fr-FR" sz="1200" b="1" kern="1200" dirty="0"/>
              <a:t>Le CIA </a:t>
            </a:r>
          </a:p>
          <a:p>
            <a:pPr algn="just" defTabSz="533400">
              <a:lnSpc>
                <a:spcPct val="90000"/>
              </a:lnSpc>
              <a:spcBef>
                <a:spcPct val="0"/>
              </a:spcBef>
              <a:spcAft>
                <a:spcPct val="35000"/>
              </a:spcAft>
            </a:pPr>
            <a:endParaRPr lang="fr-FR" sz="1200" dirty="0"/>
          </a:p>
          <a:p>
            <a:pPr marL="171450" indent="-171450" algn="just" defTabSz="533400">
              <a:lnSpc>
                <a:spcPct val="90000"/>
              </a:lnSpc>
              <a:spcBef>
                <a:spcPct val="0"/>
              </a:spcBef>
              <a:spcAft>
                <a:spcPct val="35000"/>
              </a:spcAft>
              <a:buFont typeface="Arial" panose="020B0604020202020204" pitchFamily="34" charset="0"/>
              <a:buChar char="•"/>
            </a:pPr>
            <a:r>
              <a:rPr lang="fr-FR" sz="1200" dirty="0"/>
              <a:t>Evolution de </a:t>
            </a:r>
            <a:r>
              <a:rPr lang="fr-FR" sz="1200" kern="1200" dirty="0"/>
              <a:t>400€ en 2017 à 600€ en 2023</a:t>
            </a:r>
          </a:p>
          <a:p>
            <a:pPr marL="171450" indent="-171450" algn="just" defTabSz="533400">
              <a:lnSpc>
                <a:spcPct val="90000"/>
              </a:lnSpc>
              <a:spcBef>
                <a:spcPct val="0"/>
              </a:spcBef>
              <a:spcAft>
                <a:spcPct val="35000"/>
              </a:spcAft>
              <a:buFont typeface="Arial" panose="020B0604020202020204" pitchFamily="34" charset="0"/>
              <a:buChar char="•"/>
            </a:pPr>
            <a:r>
              <a:rPr lang="fr-FR" sz="1200" kern="1200" dirty="0"/>
              <a:t>Versé chaque année en juin</a:t>
            </a:r>
            <a:endParaRPr lang="fr-FR" sz="1200" dirty="0"/>
          </a:p>
          <a:p>
            <a:pPr marL="171450" indent="-171450" algn="just" defTabSz="533400">
              <a:lnSpc>
                <a:spcPct val="90000"/>
              </a:lnSpc>
              <a:spcBef>
                <a:spcPct val="0"/>
              </a:spcBef>
              <a:spcAft>
                <a:spcPct val="35000"/>
              </a:spcAft>
              <a:buFont typeface="Arial" panose="020B0604020202020204" pitchFamily="34" charset="0"/>
              <a:buChar char="•"/>
            </a:pPr>
            <a:r>
              <a:rPr lang="fr-FR" sz="1200" dirty="0"/>
              <a:t>La réglementation prévoit que son versement est lié à l’engagement professionnel et à la manière de servir des agents</a:t>
            </a:r>
          </a:p>
          <a:p>
            <a:pPr marL="171450" indent="-171450" algn="just" defTabSz="533400">
              <a:lnSpc>
                <a:spcPct val="90000"/>
              </a:lnSpc>
              <a:spcBef>
                <a:spcPct val="0"/>
              </a:spcBef>
              <a:spcAft>
                <a:spcPct val="35000"/>
              </a:spcAft>
              <a:buFont typeface="Arial" panose="020B0604020202020204" pitchFamily="34" charset="0"/>
              <a:buChar char="•"/>
            </a:pPr>
            <a:r>
              <a:rPr lang="fr-FR" sz="1200" dirty="0"/>
              <a:t>Dans les faits, peu d’agents voient le montant de leur CIA être modulé à la baisse</a:t>
            </a:r>
          </a:p>
          <a:p>
            <a:pPr marL="171450" indent="-171450" algn="just" defTabSz="533400">
              <a:lnSpc>
                <a:spcPct val="90000"/>
              </a:lnSpc>
              <a:spcBef>
                <a:spcPct val="0"/>
              </a:spcBef>
              <a:spcAft>
                <a:spcPct val="35000"/>
              </a:spcAft>
              <a:buFont typeface="Arial" panose="020B0604020202020204" pitchFamily="34" charset="0"/>
              <a:buChar char="•"/>
            </a:pPr>
            <a:r>
              <a:rPr lang="fr-FR" sz="1200" dirty="0"/>
              <a:t>Il apparaît donc comme une « prime forfaitaire » en contradiction avec les dispositions réglementaires, ce qu’à souligné la Chambre Régionale des Comptes lors de son contrôle de la ville en 2020</a:t>
            </a:r>
          </a:p>
          <a:p>
            <a:pPr algn="just" defTabSz="533400">
              <a:lnSpc>
                <a:spcPct val="90000"/>
              </a:lnSpc>
              <a:spcBef>
                <a:spcPct val="0"/>
              </a:spcBef>
              <a:spcAft>
                <a:spcPct val="35000"/>
              </a:spcAft>
            </a:pPr>
            <a:endParaRPr lang="fr-FR" sz="1200" dirty="0"/>
          </a:p>
          <a:p>
            <a:pPr marL="0" lvl="0" indent="0" algn="just" defTabSz="533400">
              <a:lnSpc>
                <a:spcPct val="90000"/>
              </a:lnSpc>
              <a:spcBef>
                <a:spcPct val="0"/>
              </a:spcBef>
              <a:spcAft>
                <a:spcPct val="35000"/>
              </a:spcAft>
              <a:buFont typeface="Wingdings" panose="05000000000000000000" pitchFamily="2" charset="2"/>
              <a:buNone/>
            </a:pPr>
            <a:endParaRPr lang="fr-FR" sz="1200" kern="1200" dirty="0"/>
          </a:p>
        </p:txBody>
      </p:sp>
      <p:sp>
        <p:nvSpPr>
          <p:cNvPr id="9" name="Forme libre : forme 8">
            <a:extLst>
              <a:ext uri="{FF2B5EF4-FFF2-40B4-BE49-F238E27FC236}">
                <a16:creationId xmlns:a16="http://schemas.microsoft.com/office/drawing/2014/main" id="{33810F52-1725-C09A-C12D-1E2DF03D9721}"/>
              </a:ext>
            </a:extLst>
          </p:cNvPr>
          <p:cNvSpPr/>
          <p:nvPr/>
        </p:nvSpPr>
        <p:spPr>
          <a:xfrm>
            <a:off x="4777788" y="1636184"/>
            <a:ext cx="3826660" cy="3027890"/>
          </a:xfrm>
          <a:custGeom>
            <a:avLst/>
            <a:gdLst>
              <a:gd name="connsiteX0" fmla="*/ 78722 w 6193132"/>
              <a:gd name="connsiteY0" fmla="*/ 0 h 472320"/>
              <a:gd name="connsiteX1" fmla="*/ 6114410 w 6193132"/>
              <a:gd name="connsiteY1" fmla="*/ 0 h 472320"/>
              <a:gd name="connsiteX2" fmla="*/ 6193132 w 6193132"/>
              <a:gd name="connsiteY2" fmla="*/ 78722 h 472320"/>
              <a:gd name="connsiteX3" fmla="*/ 6193132 w 6193132"/>
              <a:gd name="connsiteY3" fmla="*/ 472320 h 472320"/>
              <a:gd name="connsiteX4" fmla="*/ 0 w 6193132"/>
              <a:gd name="connsiteY4" fmla="*/ 472320 h 472320"/>
              <a:gd name="connsiteX5" fmla="*/ 0 w 6193132"/>
              <a:gd name="connsiteY5" fmla="*/ 78722 h 472320"/>
              <a:gd name="connsiteX6" fmla="*/ 78722 w 6193132"/>
              <a:gd name="connsiteY6" fmla="*/ 0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93132" h="472320">
                <a:moveTo>
                  <a:pt x="78722" y="0"/>
                </a:moveTo>
                <a:lnTo>
                  <a:pt x="6114410" y="0"/>
                </a:lnTo>
                <a:lnTo>
                  <a:pt x="6193132" y="78722"/>
                </a:lnTo>
                <a:lnTo>
                  <a:pt x="6193132" y="472320"/>
                </a:lnTo>
                <a:lnTo>
                  <a:pt x="0" y="472320"/>
                </a:lnTo>
                <a:lnTo>
                  <a:pt x="0" y="78722"/>
                </a:lnTo>
                <a:cubicBezTo>
                  <a:pt x="0" y="35245"/>
                  <a:pt x="35245" y="0"/>
                  <a:pt x="78722" y="0"/>
                </a:cubicBezTo>
                <a:close/>
              </a:path>
            </a:pathLst>
          </a:custGeom>
          <a:solidFill>
            <a:srgbClr val="006CA9"/>
          </a:solidFill>
        </p:spPr>
        <p:style>
          <a:lnRef idx="0">
            <a:schemeClr val="lt1">
              <a:hueOff val="0"/>
              <a:satOff val="0"/>
              <a:lumOff val="0"/>
              <a:alphaOff val="0"/>
            </a:schemeClr>
          </a:lnRef>
          <a:fillRef idx="3">
            <a:schemeClr val="accent2">
              <a:hueOff val="1560506"/>
              <a:satOff val="-1946"/>
              <a:lumOff val="458"/>
              <a:alphaOff val="0"/>
            </a:schemeClr>
          </a:fillRef>
          <a:effectRef idx="3">
            <a:schemeClr val="accent2">
              <a:hueOff val="1560506"/>
              <a:satOff val="-1946"/>
              <a:lumOff val="458"/>
              <a:alphaOff val="0"/>
            </a:schemeClr>
          </a:effectRef>
          <a:fontRef idx="minor">
            <a:schemeClr val="lt1"/>
          </a:fontRef>
        </p:style>
        <p:txBody>
          <a:bodyPr spcFirstLastPara="0" vert="horz" wrap="square" lIns="195152" tIns="23057" rIns="211456" bIns="0" numCol="1" spcCol="1270" anchor="ctr" anchorCtr="0">
            <a:noAutofit/>
          </a:bodyPr>
          <a:lstStyle/>
          <a:p>
            <a:pPr algn="ctr" defTabSz="533400">
              <a:lnSpc>
                <a:spcPct val="90000"/>
              </a:lnSpc>
              <a:spcBef>
                <a:spcPct val="0"/>
              </a:spcBef>
              <a:spcAft>
                <a:spcPct val="35000"/>
              </a:spcAft>
            </a:pPr>
            <a:r>
              <a:rPr lang="fr-FR" sz="1200" b="1" dirty="0"/>
              <a:t>Les IHTS pour les catégories B</a:t>
            </a:r>
          </a:p>
          <a:p>
            <a:pPr algn="just" defTabSz="533400">
              <a:lnSpc>
                <a:spcPct val="90000"/>
              </a:lnSpc>
              <a:spcBef>
                <a:spcPct val="0"/>
              </a:spcBef>
              <a:spcAft>
                <a:spcPct val="35000"/>
              </a:spcAft>
            </a:pPr>
            <a:endParaRPr lang="fr-FR" sz="1200" b="1" dirty="0"/>
          </a:p>
          <a:p>
            <a:pPr marL="171450" indent="-171450" algn="just" defTabSz="533400">
              <a:lnSpc>
                <a:spcPct val="90000"/>
              </a:lnSpc>
              <a:spcBef>
                <a:spcPct val="0"/>
              </a:spcBef>
              <a:spcAft>
                <a:spcPct val="35000"/>
              </a:spcAft>
              <a:buFont typeface="Arial" panose="020B0604020202020204" pitchFamily="34" charset="0"/>
              <a:buChar char="•"/>
            </a:pPr>
            <a:r>
              <a:rPr lang="fr-FR" sz="1200" dirty="0"/>
              <a:t>Les agents de catégorie B pouvant percevoir le versement d’IHTS est actuellement limité</a:t>
            </a:r>
          </a:p>
          <a:p>
            <a:pPr algn="just" defTabSz="533400">
              <a:lnSpc>
                <a:spcPct val="90000"/>
              </a:lnSpc>
              <a:spcBef>
                <a:spcPct val="0"/>
              </a:spcBef>
              <a:spcAft>
                <a:spcPct val="35000"/>
              </a:spcAft>
            </a:pPr>
            <a:endParaRPr lang="fr-FR" sz="1200" dirty="0"/>
          </a:p>
          <a:p>
            <a:pPr marL="171450" indent="-171450" algn="just" defTabSz="533400">
              <a:lnSpc>
                <a:spcPct val="90000"/>
              </a:lnSpc>
              <a:spcBef>
                <a:spcPct val="0"/>
              </a:spcBef>
              <a:spcAft>
                <a:spcPct val="35000"/>
              </a:spcAft>
              <a:buFont typeface="Arial" panose="020B0604020202020204" pitchFamily="34" charset="0"/>
              <a:buChar char="•"/>
            </a:pPr>
            <a:r>
              <a:rPr lang="fr-FR" sz="1200" dirty="0"/>
              <a:t>Les bénéficiaires sont les chefs de service de la Police Municipale ainsi que les techniciens et rédacteurs quand ils participent à des évènements et des manifestations sur le domaine public</a:t>
            </a:r>
          </a:p>
          <a:p>
            <a:pPr marL="171450" indent="-171450" algn="ctr" defTabSz="533400">
              <a:lnSpc>
                <a:spcPct val="90000"/>
              </a:lnSpc>
              <a:spcBef>
                <a:spcPct val="0"/>
              </a:spcBef>
              <a:spcAft>
                <a:spcPct val="35000"/>
              </a:spcAft>
              <a:buFont typeface="Arial" panose="020B0604020202020204" pitchFamily="34" charset="0"/>
              <a:buChar char="•"/>
            </a:pPr>
            <a:endParaRPr lang="fr-FR" sz="1200" b="1" dirty="0"/>
          </a:p>
          <a:p>
            <a:pPr marL="171450" indent="-171450" algn="ctr" defTabSz="533400">
              <a:lnSpc>
                <a:spcPct val="90000"/>
              </a:lnSpc>
              <a:spcBef>
                <a:spcPct val="0"/>
              </a:spcBef>
              <a:spcAft>
                <a:spcPct val="35000"/>
              </a:spcAft>
              <a:buFont typeface="Arial" panose="020B0604020202020204" pitchFamily="34" charset="0"/>
              <a:buChar char="•"/>
            </a:pPr>
            <a:endParaRPr lang="fr-FR" sz="1200" b="1" dirty="0"/>
          </a:p>
          <a:p>
            <a:pPr algn="ctr" defTabSz="533400">
              <a:lnSpc>
                <a:spcPct val="90000"/>
              </a:lnSpc>
              <a:spcBef>
                <a:spcPct val="0"/>
              </a:spcBef>
              <a:spcAft>
                <a:spcPct val="35000"/>
              </a:spcAft>
            </a:pPr>
            <a:endParaRPr lang="fr-FR" sz="1200" b="1" dirty="0"/>
          </a:p>
        </p:txBody>
      </p:sp>
    </p:spTree>
    <p:extLst>
      <p:ext uri="{BB962C8B-B14F-4D97-AF65-F5344CB8AC3E}">
        <p14:creationId xmlns:p14="http://schemas.microsoft.com/office/powerpoint/2010/main" val="425532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b="1" dirty="0"/>
              <a:t>Objectif n°2 : Pistes de réflexion</a:t>
            </a:r>
          </a:p>
          <a:p>
            <a:endParaRPr lang="fr-FR" sz="1400" dirty="0"/>
          </a:p>
        </p:txBody>
      </p:sp>
      <p:sp>
        <p:nvSpPr>
          <p:cNvPr id="6" name="Rectangle : coins arrondis 5">
            <a:extLst>
              <a:ext uri="{FF2B5EF4-FFF2-40B4-BE49-F238E27FC236}">
                <a16:creationId xmlns:a16="http://schemas.microsoft.com/office/drawing/2014/main" id="{60575DB8-F781-34D4-FF98-CFD10474A24D}"/>
              </a:ext>
            </a:extLst>
          </p:cNvPr>
          <p:cNvSpPr/>
          <p:nvPr/>
        </p:nvSpPr>
        <p:spPr>
          <a:xfrm>
            <a:off x="395536" y="1131268"/>
            <a:ext cx="8424936" cy="360362"/>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Pistes de réflexion</a:t>
            </a:r>
          </a:p>
        </p:txBody>
      </p:sp>
      <p:sp>
        <p:nvSpPr>
          <p:cNvPr id="8" name="Espace réservé du texte 1">
            <a:extLst>
              <a:ext uri="{FF2B5EF4-FFF2-40B4-BE49-F238E27FC236}">
                <a16:creationId xmlns:a16="http://schemas.microsoft.com/office/drawing/2014/main" id="{7069FB7A-4B05-0F7C-2FF7-F9F0D45787CB}"/>
              </a:ext>
            </a:extLst>
          </p:cNvPr>
          <p:cNvSpPr txBox="1">
            <a:spLocks noGrp="1"/>
          </p:cNvSpPr>
          <p:nvPr>
            <p:ph type="body" sz="quarter" idx="10"/>
          </p:nvPr>
        </p:nvSpPr>
        <p:spPr>
          <a:xfrm>
            <a:off x="395288" y="479425"/>
            <a:ext cx="8208962" cy="360363"/>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a:solidFill>
                  <a:srgbClr val="EF9D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fr-FR" b="1" dirty="0"/>
              <a:t>Objectif n°2 : </a:t>
            </a:r>
            <a:r>
              <a:rPr lang="fr-FR" dirty="0"/>
              <a:t>La reconnaissance de l’</a:t>
            </a:r>
            <a:r>
              <a:rPr lang="fr-FR" u="sng" dirty="0"/>
              <a:t>engagement professionnel</a:t>
            </a:r>
            <a:r>
              <a:rPr lang="fr-FR" dirty="0"/>
              <a:t> : le régime indemnitaire comme véritable levier managérial</a:t>
            </a:r>
          </a:p>
        </p:txBody>
      </p:sp>
      <p:sp>
        <p:nvSpPr>
          <p:cNvPr id="2" name="Forme libre : forme 1">
            <a:extLst>
              <a:ext uri="{FF2B5EF4-FFF2-40B4-BE49-F238E27FC236}">
                <a16:creationId xmlns:a16="http://schemas.microsoft.com/office/drawing/2014/main" id="{C9ED25ED-2FFF-BFD2-7971-B9AAECA29A9A}"/>
              </a:ext>
            </a:extLst>
          </p:cNvPr>
          <p:cNvSpPr/>
          <p:nvPr/>
        </p:nvSpPr>
        <p:spPr>
          <a:xfrm>
            <a:off x="683568" y="1635914"/>
            <a:ext cx="3826660" cy="3028429"/>
          </a:xfrm>
          <a:custGeom>
            <a:avLst/>
            <a:gdLst>
              <a:gd name="connsiteX0" fmla="*/ 78722 w 6193132"/>
              <a:gd name="connsiteY0" fmla="*/ 0 h 472320"/>
              <a:gd name="connsiteX1" fmla="*/ 6114410 w 6193132"/>
              <a:gd name="connsiteY1" fmla="*/ 0 h 472320"/>
              <a:gd name="connsiteX2" fmla="*/ 6193132 w 6193132"/>
              <a:gd name="connsiteY2" fmla="*/ 78722 h 472320"/>
              <a:gd name="connsiteX3" fmla="*/ 6193132 w 6193132"/>
              <a:gd name="connsiteY3" fmla="*/ 472320 h 472320"/>
              <a:gd name="connsiteX4" fmla="*/ 0 w 6193132"/>
              <a:gd name="connsiteY4" fmla="*/ 472320 h 472320"/>
              <a:gd name="connsiteX5" fmla="*/ 0 w 6193132"/>
              <a:gd name="connsiteY5" fmla="*/ 78722 h 472320"/>
              <a:gd name="connsiteX6" fmla="*/ 78722 w 6193132"/>
              <a:gd name="connsiteY6" fmla="*/ 0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93132" h="472320">
                <a:moveTo>
                  <a:pt x="78722" y="0"/>
                </a:moveTo>
                <a:lnTo>
                  <a:pt x="6114410" y="0"/>
                </a:lnTo>
                <a:lnTo>
                  <a:pt x="6193132" y="78722"/>
                </a:lnTo>
                <a:lnTo>
                  <a:pt x="6193132" y="472320"/>
                </a:lnTo>
                <a:lnTo>
                  <a:pt x="0" y="472320"/>
                </a:lnTo>
                <a:lnTo>
                  <a:pt x="0" y="78722"/>
                </a:lnTo>
                <a:cubicBezTo>
                  <a:pt x="0" y="35245"/>
                  <a:pt x="35245" y="0"/>
                  <a:pt x="78722" y="0"/>
                </a:cubicBezTo>
                <a:close/>
              </a:path>
            </a:pathLst>
          </a:custGeom>
          <a:gradFill>
            <a:gsLst>
              <a:gs pos="0">
                <a:schemeClr val="accent2">
                  <a:hueOff val="0"/>
                  <a:satOff val="0"/>
                  <a:lum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95152" tIns="23057" rIns="211456" bIns="0" numCol="1" spcCol="1270" anchor="ctr" anchorCtr="0">
            <a:noAutofit/>
          </a:bodyPr>
          <a:lstStyle/>
          <a:p>
            <a:pPr algn="just" defTabSz="533400">
              <a:lnSpc>
                <a:spcPct val="90000"/>
              </a:lnSpc>
              <a:spcBef>
                <a:spcPct val="0"/>
              </a:spcBef>
              <a:spcAft>
                <a:spcPct val="35000"/>
              </a:spcAft>
            </a:pPr>
            <a:endParaRPr lang="fr-FR" sz="1200" kern="1200" dirty="0"/>
          </a:p>
          <a:p>
            <a:pPr algn="ctr" defTabSz="533400">
              <a:lnSpc>
                <a:spcPct val="90000"/>
              </a:lnSpc>
              <a:spcBef>
                <a:spcPct val="0"/>
              </a:spcBef>
              <a:spcAft>
                <a:spcPct val="35000"/>
              </a:spcAft>
            </a:pPr>
            <a:r>
              <a:rPr lang="fr-FR" sz="1200" b="1" kern="1200" dirty="0"/>
              <a:t>Le CIA </a:t>
            </a:r>
          </a:p>
          <a:p>
            <a:pPr algn="just" defTabSz="533400">
              <a:lnSpc>
                <a:spcPct val="90000"/>
              </a:lnSpc>
              <a:spcBef>
                <a:spcPct val="0"/>
              </a:spcBef>
              <a:spcAft>
                <a:spcPct val="35000"/>
              </a:spcAft>
            </a:pPr>
            <a:endParaRPr lang="fr-FR" sz="1200" dirty="0"/>
          </a:p>
          <a:p>
            <a:pPr marL="171450" lvl="0" indent="-171450" algn="just" defTabSz="533400">
              <a:lnSpc>
                <a:spcPct val="90000"/>
              </a:lnSpc>
              <a:spcBef>
                <a:spcPct val="0"/>
              </a:spcBef>
              <a:spcAft>
                <a:spcPct val="35000"/>
              </a:spcAft>
              <a:buFont typeface="Wingdings" panose="05000000000000000000" pitchFamily="2" charset="2"/>
              <a:buChar char="Ø"/>
            </a:pPr>
            <a:r>
              <a:rPr lang="fr-FR" sz="1200" dirty="0"/>
              <a:t>Supprimer les critères de modulation actuels de cette prime qui ne sont pas opérants (rappels à l’ordre transmis à la DRH)</a:t>
            </a:r>
          </a:p>
          <a:p>
            <a:pPr marL="171450" lvl="0" indent="-171450" algn="just" defTabSz="533400">
              <a:lnSpc>
                <a:spcPct val="90000"/>
              </a:lnSpc>
              <a:spcBef>
                <a:spcPct val="0"/>
              </a:spcBef>
              <a:spcAft>
                <a:spcPct val="35000"/>
              </a:spcAft>
              <a:buFont typeface="Wingdings" panose="05000000000000000000" pitchFamily="2" charset="2"/>
              <a:buChar char="Ø"/>
            </a:pPr>
            <a:r>
              <a:rPr lang="fr-FR" sz="1200" dirty="0"/>
              <a:t>Définir des nouveaux motifs de valorisation de l’engagement professionnel</a:t>
            </a:r>
          </a:p>
          <a:p>
            <a:pPr marL="171450" lvl="0" indent="-171450" algn="just" defTabSz="533400">
              <a:lnSpc>
                <a:spcPct val="90000"/>
              </a:lnSpc>
              <a:spcBef>
                <a:spcPct val="0"/>
              </a:spcBef>
              <a:spcAft>
                <a:spcPct val="35000"/>
              </a:spcAft>
              <a:buFont typeface="Wingdings" panose="05000000000000000000" pitchFamily="2" charset="2"/>
              <a:buChar char="Ø"/>
            </a:pPr>
            <a:r>
              <a:rPr lang="fr-FR" sz="1200" dirty="0"/>
              <a:t>Fixer des critères d’attribution clairs et partagés tout en confiant aux managers l’activation de ce levier managérial</a:t>
            </a:r>
          </a:p>
          <a:p>
            <a:pPr marL="171450" lvl="0" indent="-171450" algn="just" defTabSz="533400">
              <a:lnSpc>
                <a:spcPct val="90000"/>
              </a:lnSpc>
              <a:spcBef>
                <a:spcPct val="0"/>
              </a:spcBef>
              <a:spcAft>
                <a:spcPct val="35000"/>
              </a:spcAft>
              <a:buFont typeface="Wingdings" panose="05000000000000000000" pitchFamily="2" charset="2"/>
              <a:buChar char="Ø"/>
            </a:pPr>
            <a:r>
              <a:rPr lang="fr-FR" sz="1200" dirty="0"/>
              <a:t>Rendre véritablement modulable le CIA, avec une diminution ou une hausse possible du montant de la prime actuelle</a:t>
            </a:r>
          </a:p>
          <a:p>
            <a:pPr marL="0" lvl="0" indent="0" algn="just" defTabSz="533400">
              <a:lnSpc>
                <a:spcPct val="90000"/>
              </a:lnSpc>
              <a:spcBef>
                <a:spcPct val="0"/>
              </a:spcBef>
              <a:spcAft>
                <a:spcPct val="35000"/>
              </a:spcAft>
              <a:buFont typeface="Wingdings" panose="05000000000000000000" pitchFamily="2" charset="2"/>
              <a:buNone/>
            </a:pPr>
            <a:endParaRPr lang="fr-FR" sz="1200" kern="1200" dirty="0"/>
          </a:p>
        </p:txBody>
      </p:sp>
      <p:sp>
        <p:nvSpPr>
          <p:cNvPr id="3" name="Forme libre : forme 2">
            <a:extLst>
              <a:ext uri="{FF2B5EF4-FFF2-40B4-BE49-F238E27FC236}">
                <a16:creationId xmlns:a16="http://schemas.microsoft.com/office/drawing/2014/main" id="{D60A6F3F-9E7A-15A3-E704-49C465698246}"/>
              </a:ext>
            </a:extLst>
          </p:cNvPr>
          <p:cNvSpPr/>
          <p:nvPr/>
        </p:nvSpPr>
        <p:spPr>
          <a:xfrm>
            <a:off x="4777788" y="1636184"/>
            <a:ext cx="3826660" cy="3027890"/>
          </a:xfrm>
          <a:custGeom>
            <a:avLst/>
            <a:gdLst>
              <a:gd name="connsiteX0" fmla="*/ 78722 w 6193132"/>
              <a:gd name="connsiteY0" fmla="*/ 0 h 472320"/>
              <a:gd name="connsiteX1" fmla="*/ 6114410 w 6193132"/>
              <a:gd name="connsiteY1" fmla="*/ 0 h 472320"/>
              <a:gd name="connsiteX2" fmla="*/ 6193132 w 6193132"/>
              <a:gd name="connsiteY2" fmla="*/ 78722 h 472320"/>
              <a:gd name="connsiteX3" fmla="*/ 6193132 w 6193132"/>
              <a:gd name="connsiteY3" fmla="*/ 472320 h 472320"/>
              <a:gd name="connsiteX4" fmla="*/ 0 w 6193132"/>
              <a:gd name="connsiteY4" fmla="*/ 472320 h 472320"/>
              <a:gd name="connsiteX5" fmla="*/ 0 w 6193132"/>
              <a:gd name="connsiteY5" fmla="*/ 78722 h 472320"/>
              <a:gd name="connsiteX6" fmla="*/ 78722 w 6193132"/>
              <a:gd name="connsiteY6" fmla="*/ 0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93132" h="472320">
                <a:moveTo>
                  <a:pt x="78722" y="0"/>
                </a:moveTo>
                <a:lnTo>
                  <a:pt x="6114410" y="0"/>
                </a:lnTo>
                <a:lnTo>
                  <a:pt x="6193132" y="78722"/>
                </a:lnTo>
                <a:lnTo>
                  <a:pt x="6193132" y="472320"/>
                </a:lnTo>
                <a:lnTo>
                  <a:pt x="0" y="472320"/>
                </a:lnTo>
                <a:lnTo>
                  <a:pt x="0" y="78722"/>
                </a:lnTo>
                <a:cubicBezTo>
                  <a:pt x="0" y="35245"/>
                  <a:pt x="35245" y="0"/>
                  <a:pt x="78722" y="0"/>
                </a:cubicBezTo>
                <a:close/>
              </a:path>
            </a:pathLst>
          </a:custGeom>
          <a:solidFill>
            <a:srgbClr val="006CA9"/>
          </a:solidFill>
        </p:spPr>
        <p:style>
          <a:lnRef idx="0">
            <a:schemeClr val="lt1">
              <a:hueOff val="0"/>
              <a:satOff val="0"/>
              <a:lumOff val="0"/>
              <a:alphaOff val="0"/>
            </a:schemeClr>
          </a:lnRef>
          <a:fillRef idx="3">
            <a:schemeClr val="accent2">
              <a:hueOff val="1560506"/>
              <a:satOff val="-1946"/>
              <a:lumOff val="458"/>
              <a:alphaOff val="0"/>
            </a:schemeClr>
          </a:fillRef>
          <a:effectRef idx="3">
            <a:schemeClr val="accent2">
              <a:hueOff val="1560506"/>
              <a:satOff val="-1946"/>
              <a:lumOff val="458"/>
              <a:alphaOff val="0"/>
            </a:schemeClr>
          </a:effectRef>
          <a:fontRef idx="minor">
            <a:schemeClr val="lt1"/>
          </a:fontRef>
        </p:style>
        <p:txBody>
          <a:bodyPr spcFirstLastPara="0" vert="horz" wrap="square" lIns="195152" tIns="23057" rIns="211456" bIns="0" numCol="1" spcCol="1270" anchor="ctr" anchorCtr="0">
            <a:noAutofit/>
          </a:bodyPr>
          <a:lstStyle/>
          <a:p>
            <a:pPr algn="ctr" defTabSz="533400">
              <a:lnSpc>
                <a:spcPct val="90000"/>
              </a:lnSpc>
              <a:spcBef>
                <a:spcPct val="0"/>
              </a:spcBef>
              <a:spcAft>
                <a:spcPct val="35000"/>
              </a:spcAft>
            </a:pPr>
            <a:r>
              <a:rPr lang="fr-FR" sz="1200" b="1" dirty="0"/>
              <a:t>Les IHTS pour les catégories B</a:t>
            </a:r>
          </a:p>
          <a:p>
            <a:pPr algn="just" defTabSz="533400">
              <a:lnSpc>
                <a:spcPct val="90000"/>
              </a:lnSpc>
              <a:spcBef>
                <a:spcPct val="0"/>
              </a:spcBef>
              <a:spcAft>
                <a:spcPct val="35000"/>
              </a:spcAft>
            </a:pPr>
            <a:endParaRPr lang="fr-FR" sz="1200" b="1" dirty="0"/>
          </a:p>
          <a:p>
            <a:pPr marL="171450" lvl="0" indent="-171450" algn="just" defTabSz="577850">
              <a:lnSpc>
                <a:spcPct val="90000"/>
              </a:lnSpc>
              <a:spcBef>
                <a:spcPct val="0"/>
              </a:spcBef>
              <a:spcAft>
                <a:spcPct val="35000"/>
              </a:spcAft>
              <a:buFont typeface="Wingdings" panose="05000000000000000000" pitchFamily="2" charset="2"/>
              <a:buChar char="Ø"/>
            </a:pPr>
            <a:r>
              <a:rPr lang="fr-FR" sz="1200" dirty="0"/>
              <a:t>Proposition d’étendre la possibilité de verser des IHTS à l’ensemble des agents de catégorie B</a:t>
            </a:r>
          </a:p>
          <a:p>
            <a:pPr lvl="0" algn="just" defTabSz="577850">
              <a:lnSpc>
                <a:spcPct val="90000"/>
              </a:lnSpc>
              <a:spcBef>
                <a:spcPct val="0"/>
              </a:spcBef>
              <a:spcAft>
                <a:spcPct val="35000"/>
              </a:spcAft>
            </a:pPr>
            <a:endParaRPr lang="fr-FR" sz="1200" dirty="0"/>
          </a:p>
          <a:p>
            <a:pPr marL="171450" lvl="0" indent="-171450" algn="just" defTabSz="577850">
              <a:lnSpc>
                <a:spcPct val="90000"/>
              </a:lnSpc>
              <a:spcBef>
                <a:spcPct val="0"/>
              </a:spcBef>
              <a:spcAft>
                <a:spcPct val="35000"/>
              </a:spcAft>
              <a:buFont typeface="Wingdings" panose="05000000000000000000" pitchFamily="2" charset="2"/>
              <a:buChar char="Ø"/>
            </a:pPr>
            <a:r>
              <a:rPr lang="fr-FR" sz="1200" dirty="0"/>
              <a:t>Proposition de supprimer concomitamment la majoration de l’IFSE pour surcroît d’activité, dispositif très peu utilisé depuis 2017 </a:t>
            </a:r>
            <a:r>
              <a:rPr lang="fr-FR" sz="1100" dirty="0"/>
              <a:t>(possibilité de majorer de 50 € le RI pendant 4 mois)</a:t>
            </a:r>
            <a:endParaRPr lang="fr-FR" sz="1200" dirty="0"/>
          </a:p>
          <a:p>
            <a:pPr marL="171450" indent="-171450" algn="ctr" defTabSz="533400">
              <a:lnSpc>
                <a:spcPct val="90000"/>
              </a:lnSpc>
              <a:spcBef>
                <a:spcPct val="0"/>
              </a:spcBef>
              <a:spcAft>
                <a:spcPct val="35000"/>
              </a:spcAft>
              <a:buFont typeface="Arial" panose="020B0604020202020204" pitchFamily="34" charset="0"/>
              <a:buChar char="•"/>
            </a:pPr>
            <a:endParaRPr lang="fr-FR" sz="1200" b="1" dirty="0"/>
          </a:p>
          <a:p>
            <a:pPr marL="171450" indent="-171450" algn="ctr" defTabSz="533400">
              <a:lnSpc>
                <a:spcPct val="90000"/>
              </a:lnSpc>
              <a:spcBef>
                <a:spcPct val="0"/>
              </a:spcBef>
              <a:spcAft>
                <a:spcPct val="35000"/>
              </a:spcAft>
              <a:buFont typeface="Arial" panose="020B0604020202020204" pitchFamily="34" charset="0"/>
              <a:buChar char="•"/>
            </a:pPr>
            <a:endParaRPr lang="fr-FR" sz="1200" b="1" dirty="0"/>
          </a:p>
          <a:p>
            <a:pPr algn="ctr" defTabSz="533400">
              <a:lnSpc>
                <a:spcPct val="90000"/>
              </a:lnSpc>
              <a:spcBef>
                <a:spcPct val="0"/>
              </a:spcBef>
              <a:spcAft>
                <a:spcPct val="35000"/>
              </a:spcAft>
            </a:pPr>
            <a:endParaRPr lang="fr-FR" sz="1200" b="1" dirty="0"/>
          </a:p>
        </p:txBody>
      </p:sp>
    </p:spTree>
    <p:extLst>
      <p:ext uri="{BB962C8B-B14F-4D97-AF65-F5344CB8AC3E}">
        <p14:creationId xmlns:p14="http://schemas.microsoft.com/office/powerpoint/2010/main" val="317777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b="1" dirty="0"/>
              <a:t>Objectif n°3 : Constats</a:t>
            </a:r>
          </a:p>
          <a:p>
            <a:endParaRPr lang="fr-FR" sz="1400" dirty="0"/>
          </a:p>
        </p:txBody>
      </p:sp>
      <p:sp>
        <p:nvSpPr>
          <p:cNvPr id="6" name="Rectangle : coins arrondis 5">
            <a:extLst>
              <a:ext uri="{FF2B5EF4-FFF2-40B4-BE49-F238E27FC236}">
                <a16:creationId xmlns:a16="http://schemas.microsoft.com/office/drawing/2014/main" id="{60575DB8-F781-34D4-FF98-CFD10474A24D}"/>
              </a:ext>
            </a:extLst>
          </p:cNvPr>
          <p:cNvSpPr/>
          <p:nvPr/>
        </p:nvSpPr>
        <p:spPr>
          <a:xfrm>
            <a:off x="395536" y="1203276"/>
            <a:ext cx="8424936" cy="360362"/>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Constats</a:t>
            </a:r>
          </a:p>
        </p:txBody>
      </p:sp>
      <p:sp>
        <p:nvSpPr>
          <p:cNvPr id="8" name="Espace réservé du texte 1">
            <a:extLst>
              <a:ext uri="{FF2B5EF4-FFF2-40B4-BE49-F238E27FC236}">
                <a16:creationId xmlns:a16="http://schemas.microsoft.com/office/drawing/2014/main" id="{7069FB7A-4B05-0F7C-2FF7-F9F0D45787CB}"/>
              </a:ext>
            </a:extLst>
          </p:cNvPr>
          <p:cNvSpPr txBox="1">
            <a:spLocks noGrp="1"/>
          </p:cNvSpPr>
          <p:nvPr>
            <p:ph type="body" sz="quarter" idx="10"/>
          </p:nvPr>
        </p:nvSpPr>
        <p:spPr>
          <a:xfrm>
            <a:off x="395288" y="479425"/>
            <a:ext cx="8208962" cy="360363"/>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a:solidFill>
                  <a:srgbClr val="EF9D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fr-FR" b="1" dirty="0"/>
              <a:t>Objectif n°3 : </a:t>
            </a:r>
            <a:r>
              <a:rPr lang="fr-FR" dirty="0"/>
              <a:t>un régime indemnitaire harmonisé en adéquation avec les objectifs d’</a:t>
            </a:r>
            <a:r>
              <a:rPr lang="fr-FR" u="sng" dirty="0"/>
              <a:t>égalité professionnelle</a:t>
            </a:r>
          </a:p>
        </p:txBody>
      </p:sp>
      <p:sp>
        <p:nvSpPr>
          <p:cNvPr id="4" name="Rectangle 3">
            <a:extLst>
              <a:ext uri="{FF2B5EF4-FFF2-40B4-BE49-F238E27FC236}">
                <a16:creationId xmlns:a16="http://schemas.microsoft.com/office/drawing/2014/main" id="{FF3EB922-E820-FDCD-39F0-21219DCA09D6}"/>
              </a:ext>
            </a:extLst>
          </p:cNvPr>
          <p:cNvSpPr/>
          <p:nvPr/>
        </p:nvSpPr>
        <p:spPr>
          <a:xfrm>
            <a:off x="1901590" y="1999334"/>
            <a:ext cx="6918882" cy="428400"/>
          </a:xfrm>
          <a:prstGeom prst="rect">
            <a:avLst/>
          </a:prstGeom>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5" name="Forme libre : forme 4">
            <a:extLst>
              <a:ext uri="{FF2B5EF4-FFF2-40B4-BE49-F238E27FC236}">
                <a16:creationId xmlns:a16="http://schemas.microsoft.com/office/drawing/2014/main" id="{CDE7C155-F1BE-6CEC-6A2F-65C9BFD8765F}"/>
              </a:ext>
            </a:extLst>
          </p:cNvPr>
          <p:cNvSpPr/>
          <p:nvPr/>
        </p:nvSpPr>
        <p:spPr>
          <a:xfrm>
            <a:off x="2102533" y="1763295"/>
            <a:ext cx="6587795" cy="501840"/>
          </a:xfrm>
          <a:custGeom>
            <a:avLst/>
            <a:gdLst>
              <a:gd name="connsiteX0" fmla="*/ 0 w 4250858"/>
              <a:gd name="connsiteY0" fmla="*/ 83642 h 501840"/>
              <a:gd name="connsiteX1" fmla="*/ 83642 w 4250858"/>
              <a:gd name="connsiteY1" fmla="*/ 0 h 501840"/>
              <a:gd name="connsiteX2" fmla="*/ 4167216 w 4250858"/>
              <a:gd name="connsiteY2" fmla="*/ 0 h 501840"/>
              <a:gd name="connsiteX3" fmla="*/ 4250858 w 4250858"/>
              <a:gd name="connsiteY3" fmla="*/ 83642 h 501840"/>
              <a:gd name="connsiteX4" fmla="*/ 4250858 w 4250858"/>
              <a:gd name="connsiteY4" fmla="*/ 418198 h 501840"/>
              <a:gd name="connsiteX5" fmla="*/ 4167216 w 4250858"/>
              <a:gd name="connsiteY5" fmla="*/ 501840 h 501840"/>
              <a:gd name="connsiteX6" fmla="*/ 83642 w 4250858"/>
              <a:gd name="connsiteY6" fmla="*/ 501840 h 501840"/>
              <a:gd name="connsiteX7" fmla="*/ 0 w 4250858"/>
              <a:gd name="connsiteY7" fmla="*/ 418198 h 501840"/>
              <a:gd name="connsiteX8" fmla="*/ 0 w 4250858"/>
              <a:gd name="connsiteY8"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0858" h="501840">
                <a:moveTo>
                  <a:pt x="0" y="83642"/>
                </a:moveTo>
                <a:cubicBezTo>
                  <a:pt x="0" y="37448"/>
                  <a:pt x="37448" y="0"/>
                  <a:pt x="83642" y="0"/>
                </a:cubicBezTo>
                <a:lnTo>
                  <a:pt x="4167216" y="0"/>
                </a:lnTo>
                <a:cubicBezTo>
                  <a:pt x="4213410" y="0"/>
                  <a:pt x="4250858" y="37448"/>
                  <a:pt x="4250858" y="83642"/>
                </a:cubicBezTo>
                <a:lnTo>
                  <a:pt x="4250858" y="418198"/>
                </a:lnTo>
                <a:cubicBezTo>
                  <a:pt x="4250858" y="464392"/>
                  <a:pt x="4213410" y="501840"/>
                  <a:pt x="4167216" y="501840"/>
                </a:cubicBezTo>
                <a:lnTo>
                  <a:pt x="83642" y="501840"/>
                </a:lnTo>
                <a:cubicBezTo>
                  <a:pt x="37448" y="501840"/>
                  <a:pt x="0" y="464392"/>
                  <a:pt x="0" y="418198"/>
                </a:cubicBezTo>
                <a:lnTo>
                  <a:pt x="0" y="83642"/>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42621" tIns="24498" rIns="142621" bIns="24498" numCol="1" spcCol="1270" anchor="ctr" anchorCtr="0">
            <a:noAutofit/>
          </a:bodyPr>
          <a:lstStyle/>
          <a:p>
            <a:pPr marL="0" lvl="0" indent="0" algn="just" defTabSz="533400">
              <a:lnSpc>
                <a:spcPct val="90000"/>
              </a:lnSpc>
              <a:spcBef>
                <a:spcPct val="0"/>
              </a:spcBef>
              <a:spcAft>
                <a:spcPct val="35000"/>
              </a:spcAft>
              <a:buNone/>
            </a:pPr>
            <a:r>
              <a:rPr lang="fr-FR" sz="1200" kern="1200" dirty="0"/>
              <a:t>Une ossature indemnitaire conservée lors du passage au RIFSEEP sans que certaines anomalies n’aient été corrigées</a:t>
            </a:r>
          </a:p>
        </p:txBody>
      </p:sp>
      <p:sp>
        <p:nvSpPr>
          <p:cNvPr id="12" name="Rectangle 11">
            <a:extLst>
              <a:ext uri="{FF2B5EF4-FFF2-40B4-BE49-F238E27FC236}">
                <a16:creationId xmlns:a16="http://schemas.microsoft.com/office/drawing/2014/main" id="{E9E2AA90-0743-5C2F-04AF-232D7595A4D5}"/>
              </a:ext>
            </a:extLst>
          </p:cNvPr>
          <p:cNvSpPr/>
          <p:nvPr/>
        </p:nvSpPr>
        <p:spPr>
          <a:xfrm>
            <a:off x="1901590" y="2769148"/>
            <a:ext cx="6918882" cy="428400"/>
          </a:xfrm>
          <a:prstGeom prst="rect">
            <a:avLst/>
          </a:prstGeom>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4" name="Forme libre : forme 13">
            <a:extLst>
              <a:ext uri="{FF2B5EF4-FFF2-40B4-BE49-F238E27FC236}">
                <a16:creationId xmlns:a16="http://schemas.microsoft.com/office/drawing/2014/main" id="{9BD67038-67F5-9B53-473B-253AAE095FAC}"/>
              </a:ext>
            </a:extLst>
          </p:cNvPr>
          <p:cNvSpPr/>
          <p:nvPr/>
        </p:nvSpPr>
        <p:spPr>
          <a:xfrm>
            <a:off x="2114132" y="2543839"/>
            <a:ext cx="6587795" cy="501840"/>
          </a:xfrm>
          <a:custGeom>
            <a:avLst/>
            <a:gdLst>
              <a:gd name="connsiteX0" fmla="*/ 0 w 4250858"/>
              <a:gd name="connsiteY0" fmla="*/ 83642 h 501840"/>
              <a:gd name="connsiteX1" fmla="*/ 83642 w 4250858"/>
              <a:gd name="connsiteY1" fmla="*/ 0 h 501840"/>
              <a:gd name="connsiteX2" fmla="*/ 4167216 w 4250858"/>
              <a:gd name="connsiteY2" fmla="*/ 0 h 501840"/>
              <a:gd name="connsiteX3" fmla="*/ 4250858 w 4250858"/>
              <a:gd name="connsiteY3" fmla="*/ 83642 h 501840"/>
              <a:gd name="connsiteX4" fmla="*/ 4250858 w 4250858"/>
              <a:gd name="connsiteY4" fmla="*/ 418198 h 501840"/>
              <a:gd name="connsiteX5" fmla="*/ 4167216 w 4250858"/>
              <a:gd name="connsiteY5" fmla="*/ 501840 h 501840"/>
              <a:gd name="connsiteX6" fmla="*/ 83642 w 4250858"/>
              <a:gd name="connsiteY6" fmla="*/ 501840 h 501840"/>
              <a:gd name="connsiteX7" fmla="*/ 0 w 4250858"/>
              <a:gd name="connsiteY7" fmla="*/ 418198 h 501840"/>
              <a:gd name="connsiteX8" fmla="*/ 0 w 4250858"/>
              <a:gd name="connsiteY8"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0858" h="501840">
                <a:moveTo>
                  <a:pt x="0" y="83642"/>
                </a:moveTo>
                <a:cubicBezTo>
                  <a:pt x="0" y="37448"/>
                  <a:pt x="37448" y="0"/>
                  <a:pt x="83642" y="0"/>
                </a:cubicBezTo>
                <a:lnTo>
                  <a:pt x="4167216" y="0"/>
                </a:lnTo>
                <a:cubicBezTo>
                  <a:pt x="4213410" y="0"/>
                  <a:pt x="4250858" y="37448"/>
                  <a:pt x="4250858" y="83642"/>
                </a:cubicBezTo>
                <a:lnTo>
                  <a:pt x="4250858" y="418198"/>
                </a:lnTo>
                <a:cubicBezTo>
                  <a:pt x="4250858" y="464392"/>
                  <a:pt x="4213410" y="501840"/>
                  <a:pt x="4167216" y="501840"/>
                </a:cubicBezTo>
                <a:lnTo>
                  <a:pt x="83642" y="501840"/>
                </a:lnTo>
                <a:cubicBezTo>
                  <a:pt x="37448" y="501840"/>
                  <a:pt x="0" y="464392"/>
                  <a:pt x="0" y="418198"/>
                </a:cubicBezTo>
                <a:lnTo>
                  <a:pt x="0" y="83642"/>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142621" tIns="24498" rIns="142621" bIns="24498" numCol="1" spcCol="1270" anchor="ctr" anchorCtr="0">
            <a:noAutofit/>
          </a:bodyPr>
          <a:lstStyle/>
          <a:p>
            <a:pPr marL="0" lvl="0" indent="0" algn="just" defTabSz="533400">
              <a:lnSpc>
                <a:spcPct val="90000"/>
              </a:lnSpc>
              <a:spcBef>
                <a:spcPct val="0"/>
              </a:spcBef>
              <a:spcAft>
                <a:spcPct val="35000"/>
              </a:spcAft>
              <a:buNone/>
            </a:pPr>
            <a:r>
              <a:rPr lang="fr-FR" sz="1200" kern="1200" dirty="0"/>
              <a:t>Des écarts indemnitaires très importants entre filières à fonctions égales, contraires au dispositif du RIFSEEP</a:t>
            </a:r>
          </a:p>
        </p:txBody>
      </p:sp>
      <p:sp>
        <p:nvSpPr>
          <p:cNvPr id="15" name="Rectangle 14">
            <a:extLst>
              <a:ext uri="{FF2B5EF4-FFF2-40B4-BE49-F238E27FC236}">
                <a16:creationId xmlns:a16="http://schemas.microsoft.com/office/drawing/2014/main" id="{6CB8087D-7FC0-5C04-0AC1-CFBDE02A80D4}"/>
              </a:ext>
            </a:extLst>
          </p:cNvPr>
          <p:cNvSpPr/>
          <p:nvPr/>
        </p:nvSpPr>
        <p:spPr>
          <a:xfrm>
            <a:off x="1901590" y="3565879"/>
            <a:ext cx="6918882" cy="428400"/>
          </a:xfrm>
          <a:prstGeom prst="rect">
            <a:avLst/>
          </a:prstGeom>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6" name="Forme libre : forme 15">
            <a:extLst>
              <a:ext uri="{FF2B5EF4-FFF2-40B4-BE49-F238E27FC236}">
                <a16:creationId xmlns:a16="http://schemas.microsoft.com/office/drawing/2014/main" id="{F996154A-54CA-B029-31DF-333BF96CC651}"/>
              </a:ext>
            </a:extLst>
          </p:cNvPr>
          <p:cNvSpPr/>
          <p:nvPr/>
        </p:nvSpPr>
        <p:spPr>
          <a:xfrm>
            <a:off x="2114132" y="3314959"/>
            <a:ext cx="6587795" cy="501840"/>
          </a:xfrm>
          <a:custGeom>
            <a:avLst/>
            <a:gdLst>
              <a:gd name="connsiteX0" fmla="*/ 0 w 4250858"/>
              <a:gd name="connsiteY0" fmla="*/ 83642 h 501840"/>
              <a:gd name="connsiteX1" fmla="*/ 83642 w 4250858"/>
              <a:gd name="connsiteY1" fmla="*/ 0 h 501840"/>
              <a:gd name="connsiteX2" fmla="*/ 4167216 w 4250858"/>
              <a:gd name="connsiteY2" fmla="*/ 0 h 501840"/>
              <a:gd name="connsiteX3" fmla="*/ 4250858 w 4250858"/>
              <a:gd name="connsiteY3" fmla="*/ 83642 h 501840"/>
              <a:gd name="connsiteX4" fmla="*/ 4250858 w 4250858"/>
              <a:gd name="connsiteY4" fmla="*/ 418198 h 501840"/>
              <a:gd name="connsiteX5" fmla="*/ 4167216 w 4250858"/>
              <a:gd name="connsiteY5" fmla="*/ 501840 h 501840"/>
              <a:gd name="connsiteX6" fmla="*/ 83642 w 4250858"/>
              <a:gd name="connsiteY6" fmla="*/ 501840 h 501840"/>
              <a:gd name="connsiteX7" fmla="*/ 0 w 4250858"/>
              <a:gd name="connsiteY7" fmla="*/ 418198 h 501840"/>
              <a:gd name="connsiteX8" fmla="*/ 0 w 4250858"/>
              <a:gd name="connsiteY8"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0858" h="501840">
                <a:moveTo>
                  <a:pt x="0" y="83642"/>
                </a:moveTo>
                <a:cubicBezTo>
                  <a:pt x="0" y="37448"/>
                  <a:pt x="37448" y="0"/>
                  <a:pt x="83642" y="0"/>
                </a:cubicBezTo>
                <a:lnTo>
                  <a:pt x="4167216" y="0"/>
                </a:lnTo>
                <a:cubicBezTo>
                  <a:pt x="4213410" y="0"/>
                  <a:pt x="4250858" y="37448"/>
                  <a:pt x="4250858" y="83642"/>
                </a:cubicBezTo>
                <a:lnTo>
                  <a:pt x="4250858" y="418198"/>
                </a:lnTo>
                <a:cubicBezTo>
                  <a:pt x="4250858" y="464392"/>
                  <a:pt x="4213410" y="501840"/>
                  <a:pt x="4167216" y="501840"/>
                </a:cubicBezTo>
                <a:lnTo>
                  <a:pt x="83642" y="501840"/>
                </a:lnTo>
                <a:cubicBezTo>
                  <a:pt x="37448" y="501840"/>
                  <a:pt x="0" y="464392"/>
                  <a:pt x="0" y="418198"/>
                </a:cubicBezTo>
                <a:lnTo>
                  <a:pt x="0" y="83642"/>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142621" tIns="24498" rIns="142621" bIns="24498" numCol="1" spcCol="1270" anchor="ctr" anchorCtr="0">
            <a:noAutofit/>
          </a:bodyPr>
          <a:lstStyle/>
          <a:p>
            <a:pPr marL="0" lvl="0" indent="0" algn="just" defTabSz="533400">
              <a:lnSpc>
                <a:spcPct val="90000"/>
              </a:lnSpc>
              <a:spcBef>
                <a:spcPct val="0"/>
              </a:spcBef>
              <a:spcAft>
                <a:spcPct val="35000"/>
              </a:spcAft>
              <a:buNone/>
            </a:pPr>
            <a:r>
              <a:rPr lang="fr-FR" sz="1200" kern="1200" dirty="0">
                <a:solidFill>
                  <a:schemeClr val="bg1"/>
                </a:solidFill>
              </a:rPr>
              <a:t>Une filière technique </a:t>
            </a:r>
            <a:r>
              <a:rPr lang="fr-FR" sz="1200" dirty="0">
                <a:solidFill>
                  <a:schemeClr val="bg1"/>
                </a:solidFill>
              </a:rPr>
              <a:t>généralement</a:t>
            </a:r>
            <a:r>
              <a:rPr lang="fr-FR" sz="1200" kern="1200" dirty="0">
                <a:solidFill>
                  <a:schemeClr val="bg1"/>
                </a:solidFill>
              </a:rPr>
              <a:t> mieux valorisée que les autres filières</a:t>
            </a:r>
          </a:p>
        </p:txBody>
      </p:sp>
      <p:sp>
        <p:nvSpPr>
          <p:cNvPr id="17" name="Rectangle 16">
            <a:extLst>
              <a:ext uri="{FF2B5EF4-FFF2-40B4-BE49-F238E27FC236}">
                <a16:creationId xmlns:a16="http://schemas.microsoft.com/office/drawing/2014/main" id="{CD415C37-07A3-A7F5-23B8-CAF74BE1D51A}"/>
              </a:ext>
            </a:extLst>
          </p:cNvPr>
          <p:cNvSpPr/>
          <p:nvPr/>
        </p:nvSpPr>
        <p:spPr>
          <a:xfrm>
            <a:off x="1901590" y="4337000"/>
            <a:ext cx="6918882" cy="428400"/>
          </a:xfrm>
          <a:prstGeom prst="rect">
            <a:avLst/>
          </a:prstGeom>
        </p:spPr>
        <p:style>
          <a:lnRef idx="1">
            <a:schemeClr val="accent5">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8" name="Forme libre : forme 17">
            <a:extLst>
              <a:ext uri="{FF2B5EF4-FFF2-40B4-BE49-F238E27FC236}">
                <a16:creationId xmlns:a16="http://schemas.microsoft.com/office/drawing/2014/main" id="{224757BD-7BDB-A435-A5FA-D023001134DC}"/>
              </a:ext>
            </a:extLst>
          </p:cNvPr>
          <p:cNvSpPr/>
          <p:nvPr/>
        </p:nvSpPr>
        <p:spPr>
          <a:xfrm>
            <a:off x="2120890" y="4086080"/>
            <a:ext cx="6574622" cy="501840"/>
          </a:xfrm>
          <a:custGeom>
            <a:avLst/>
            <a:gdLst>
              <a:gd name="connsiteX0" fmla="*/ 0 w 4242358"/>
              <a:gd name="connsiteY0" fmla="*/ 83642 h 501840"/>
              <a:gd name="connsiteX1" fmla="*/ 83642 w 4242358"/>
              <a:gd name="connsiteY1" fmla="*/ 0 h 501840"/>
              <a:gd name="connsiteX2" fmla="*/ 4158716 w 4242358"/>
              <a:gd name="connsiteY2" fmla="*/ 0 h 501840"/>
              <a:gd name="connsiteX3" fmla="*/ 4242358 w 4242358"/>
              <a:gd name="connsiteY3" fmla="*/ 83642 h 501840"/>
              <a:gd name="connsiteX4" fmla="*/ 4242358 w 4242358"/>
              <a:gd name="connsiteY4" fmla="*/ 418198 h 501840"/>
              <a:gd name="connsiteX5" fmla="*/ 4158716 w 4242358"/>
              <a:gd name="connsiteY5" fmla="*/ 501840 h 501840"/>
              <a:gd name="connsiteX6" fmla="*/ 83642 w 4242358"/>
              <a:gd name="connsiteY6" fmla="*/ 501840 h 501840"/>
              <a:gd name="connsiteX7" fmla="*/ 0 w 4242358"/>
              <a:gd name="connsiteY7" fmla="*/ 418198 h 501840"/>
              <a:gd name="connsiteX8" fmla="*/ 0 w 4242358"/>
              <a:gd name="connsiteY8"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42358" h="501840">
                <a:moveTo>
                  <a:pt x="0" y="83642"/>
                </a:moveTo>
                <a:cubicBezTo>
                  <a:pt x="0" y="37448"/>
                  <a:pt x="37448" y="0"/>
                  <a:pt x="83642" y="0"/>
                </a:cubicBezTo>
                <a:lnTo>
                  <a:pt x="4158716" y="0"/>
                </a:lnTo>
                <a:cubicBezTo>
                  <a:pt x="4204910" y="0"/>
                  <a:pt x="4242358" y="37448"/>
                  <a:pt x="4242358" y="83642"/>
                </a:cubicBezTo>
                <a:lnTo>
                  <a:pt x="4242358" y="418198"/>
                </a:lnTo>
                <a:cubicBezTo>
                  <a:pt x="4242358" y="464392"/>
                  <a:pt x="4204910" y="501840"/>
                  <a:pt x="4158716" y="501840"/>
                </a:cubicBezTo>
                <a:lnTo>
                  <a:pt x="83642" y="501840"/>
                </a:lnTo>
                <a:cubicBezTo>
                  <a:pt x="37448" y="501840"/>
                  <a:pt x="0" y="464392"/>
                  <a:pt x="0" y="418198"/>
                </a:cubicBezTo>
                <a:lnTo>
                  <a:pt x="0" y="83642"/>
                </a:lnTo>
                <a:close/>
              </a:path>
            </a:pathLst>
          </a:cu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142621" tIns="24498" rIns="142621" bIns="24498" numCol="1" spcCol="1270" anchor="ctr" anchorCtr="0">
            <a:noAutofit/>
          </a:bodyPr>
          <a:lstStyle/>
          <a:p>
            <a:pPr marL="0" lvl="0" indent="0" algn="just" defTabSz="533400">
              <a:lnSpc>
                <a:spcPct val="90000"/>
              </a:lnSpc>
              <a:spcBef>
                <a:spcPct val="0"/>
              </a:spcBef>
              <a:spcAft>
                <a:spcPct val="35000"/>
              </a:spcAft>
              <a:buNone/>
            </a:pPr>
            <a:r>
              <a:rPr lang="fr-FR" sz="1200" kern="1200" dirty="0"/>
              <a:t>L’avancement de grade souvent beaucoup mieux valorisé que la prise de fonctions plus importantes</a:t>
            </a:r>
          </a:p>
        </p:txBody>
      </p:sp>
      <p:sp>
        <p:nvSpPr>
          <p:cNvPr id="9" name="Rectangle : coins arrondis 8">
            <a:extLst>
              <a:ext uri="{FF2B5EF4-FFF2-40B4-BE49-F238E27FC236}">
                <a16:creationId xmlns:a16="http://schemas.microsoft.com/office/drawing/2014/main" id="{3FAA228A-4F59-3EF0-F2EC-6020F7E0C395}"/>
              </a:ext>
            </a:extLst>
          </p:cNvPr>
          <p:cNvSpPr/>
          <p:nvPr/>
        </p:nvSpPr>
        <p:spPr>
          <a:xfrm>
            <a:off x="239292" y="1684884"/>
            <a:ext cx="1584176" cy="3168352"/>
          </a:xfrm>
          <a:prstGeom prst="round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lvl="0" algn="ctr"/>
            <a:r>
              <a:rPr lang="fr-FR" sz="1500" dirty="0">
                <a:solidFill>
                  <a:schemeClr val="bg1"/>
                </a:solidFill>
                <a:latin typeface="+mn-lt"/>
                <a:ea typeface="+mn-ea"/>
                <a:cs typeface="+mn-cs"/>
              </a:rPr>
              <a:t>390 agents de catégorie A </a:t>
            </a:r>
          </a:p>
          <a:p>
            <a:pPr lvl="0" algn="ctr"/>
            <a:r>
              <a:rPr lang="fr-FR" sz="1100" dirty="0">
                <a:solidFill>
                  <a:schemeClr val="bg1"/>
                </a:solidFill>
                <a:latin typeface="+mn-lt"/>
                <a:ea typeface="+mn-ea"/>
                <a:cs typeface="+mn-cs"/>
              </a:rPr>
              <a:t>(hors A+)</a:t>
            </a:r>
          </a:p>
          <a:p>
            <a:pPr lvl="0" algn="ctr"/>
            <a:endParaRPr lang="fr-FR" sz="1100" dirty="0">
              <a:solidFill>
                <a:schemeClr val="bg1"/>
              </a:solidFill>
              <a:latin typeface="+mn-lt"/>
              <a:ea typeface="+mn-ea"/>
              <a:cs typeface="+mn-cs"/>
            </a:endParaRPr>
          </a:p>
          <a:p>
            <a:pPr algn="ctr"/>
            <a:r>
              <a:rPr lang="fr-FR" sz="1100" i="1" dirty="0">
                <a:solidFill>
                  <a:schemeClr val="bg1"/>
                </a:solidFill>
                <a:latin typeface="+mn-lt"/>
                <a:ea typeface="+mn-ea"/>
                <a:cs typeface="+mn-cs"/>
              </a:rPr>
              <a:t>245 au Grand Reims et 145 à la ville</a:t>
            </a:r>
          </a:p>
          <a:p>
            <a:pPr algn="ctr"/>
            <a:endParaRPr lang="fr-FR" sz="1100" i="1" dirty="0">
              <a:solidFill>
                <a:schemeClr val="bg1"/>
              </a:solidFill>
              <a:latin typeface="+mn-lt"/>
              <a:ea typeface="+mn-ea"/>
              <a:cs typeface="+mn-cs"/>
            </a:endParaRPr>
          </a:p>
          <a:p>
            <a:pPr algn="ctr"/>
            <a:r>
              <a:rPr lang="fr-FR" sz="1100" dirty="0">
                <a:solidFill>
                  <a:schemeClr val="bg1"/>
                </a:solidFill>
                <a:latin typeface="+mn-lt"/>
                <a:ea typeface="+mn-ea"/>
                <a:cs typeface="+mn-cs"/>
              </a:rPr>
              <a:t>85% des agents de catégorie A et 100 % des directeurs et directeurs adjoints appartiennent à la filière technique ou administrative</a:t>
            </a:r>
            <a:endParaRPr lang="fr-FR" sz="1100" dirty="0">
              <a:solidFill>
                <a:schemeClr val="bg1"/>
              </a:solidFill>
            </a:endParaRPr>
          </a:p>
          <a:p>
            <a:pPr algn="ctr"/>
            <a:endParaRPr lang="fr-FR" sz="1100" dirty="0">
              <a:solidFill>
                <a:schemeClr val="bg1"/>
              </a:solidFill>
            </a:endParaRPr>
          </a:p>
          <a:p>
            <a:pPr lvl="0" algn="ctr"/>
            <a:endParaRPr lang="fr-FR" sz="1100" dirty="0">
              <a:solidFill>
                <a:schemeClr val="bg1"/>
              </a:solidFill>
            </a:endParaRPr>
          </a:p>
        </p:txBody>
      </p:sp>
    </p:spTree>
    <p:extLst>
      <p:ext uri="{BB962C8B-B14F-4D97-AF65-F5344CB8AC3E}">
        <p14:creationId xmlns:p14="http://schemas.microsoft.com/office/powerpoint/2010/main" val="153392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par>
                                <p:cTn id="21" presetID="10"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par>
                                <p:cTn id="37" presetID="10"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16" grpId="0" animBg="1"/>
      <p:bldP spid="1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b="1" dirty="0"/>
              <a:t>Objectif n°3 : Pistes de réflexion</a:t>
            </a:r>
          </a:p>
          <a:p>
            <a:endParaRPr lang="fr-FR" sz="1400" dirty="0"/>
          </a:p>
        </p:txBody>
      </p:sp>
      <p:sp>
        <p:nvSpPr>
          <p:cNvPr id="6" name="Rectangle : coins arrondis 5">
            <a:extLst>
              <a:ext uri="{FF2B5EF4-FFF2-40B4-BE49-F238E27FC236}">
                <a16:creationId xmlns:a16="http://schemas.microsoft.com/office/drawing/2014/main" id="{60575DB8-F781-34D4-FF98-CFD10474A24D}"/>
              </a:ext>
            </a:extLst>
          </p:cNvPr>
          <p:cNvSpPr/>
          <p:nvPr/>
        </p:nvSpPr>
        <p:spPr>
          <a:xfrm>
            <a:off x="395536" y="1203276"/>
            <a:ext cx="8424936" cy="360362"/>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Pistes de réflexion</a:t>
            </a:r>
          </a:p>
        </p:txBody>
      </p:sp>
      <p:sp>
        <p:nvSpPr>
          <p:cNvPr id="8" name="Espace réservé du texte 1">
            <a:extLst>
              <a:ext uri="{FF2B5EF4-FFF2-40B4-BE49-F238E27FC236}">
                <a16:creationId xmlns:a16="http://schemas.microsoft.com/office/drawing/2014/main" id="{7069FB7A-4B05-0F7C-2FF7-F9F0D45787CB}"/>
              </a:ext>
            </a:extLst>
          </p:cNvPr>
          <p:cNvSpPr txBox="1">
            <a:spLocks noGrp="1"/>
          </p:cNvSpPr>
          <p:nvPr>
            <p:ph type="body" sz="quarter" idx="10"/>
          </p:nvPr>
        </p:nvSpPr>
        <p:spPr>
          <a:xfrm>
            <a:off x="395288" y="479425"/>
            <a:ext cx="8208962" cy="360363"/>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a:solidFill>
                  <a:srgbClr val="EF9D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fr-FR" b="1" dirty="0"/>
              <a:t>Objectif n°3 : </a:t>
            </a:r>
            <a:r>
              <a:rPr lang="fr-FR" dirty="0"/>
              <a:t>un régime indemnitaire harmonisé en adéquation avec les objectifs d’</a:t>
            </a:r>
            <a:r>
              <a:rPr lang="fr-FR" u="sng" dirty="0"/>
              <a:t>égalité professionnelle</a:t>
            </a:r>
          </a:p>
        </p:txBody>
      </p:sp>
      <p:sp>
        <p:nvSpPr>
          <p:cNvPr id="4" name="Forme libre : forme 3">
            <a:extLst>
              <a:ext uri="{FF2B5EF4-FFF2-40B4-BE49-F238E27FC236}">
                <a16:creationId xmlns:a16="http://schemas.microsoft.com/office/drawing/2014/main" id="{F8BF15F2-CAD1-AEA3-B7E9-D3966E78CFFF}"/>
              </a:ext>
            </a:extLst>
          </p:cNvPr>
          <p:cNvSpPr/>
          <p:nvPr/>
        </p:nvSpPr>
        <p:spPr>
          <a:xfrm>
            <a:off x="755576" y="1820530"/>
            <a:ext cx="1957717" cy="1174630"/>
          </a:xfrm>
          <a:custGeom>
            <a:avLst/>
            <a:gdLst>
              <a:gd name="connsiteX0" fmla="*/ 0 w 1957717"/>
              <a:gd name="connsiteY0" fmla="*/ 0 h 1174630"/>
              <a:gd name="connsiteX1" fmla="*/ 1957717 w 1957717"/>
              <a:gd name="connsiteY1" fmla="*/ 0 h 1174630"/>
              <a:gd name="connsiteX2" fmla="*/ 1957717 w 1957717"/>
              <a:gd name="connsiteY2" fmla="*/ 1174630 h 1174630"/>
              <a:gd name="connsiteX3" fmla="*/ 0 w 1957717"/>
              <a:gd name="connsiteY3" fmla="*/ 1174630 h 1174630"/>
              <a:gd name="connsiteX4" fmla="*/ 0 w 1957717"/>
              <a:gd name="connsiteY4" fmla="*/ 0 h 117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7717" h="1174630">
                <a:moveTo>
                  <a:pt x="0" y="0"/>
                </a:moveTo>
                <a:lnTo>
                  <a:pt x="1957717" y="0"/>
                </a:lnTo>
                <a:lnTo>
                  <a:pt x="1957717" y="1174630"/>
                </a:lnTo>
                <a:lnTo>
                  <a:pt x="0" y="1174630"/>
                </a:lnTo>
                <a:lnTo>
                  <a:pt x="0" y="0"/>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solidFill>
                  <a:schemeClr val="bg1"/>
                </a:solidFill>
              </a:rPr>
              <a:t>Harmoniser </a:t>
            </a:r>
            <a:r>
              <a:rPr lang="fr-FR" sz="1400" b="1" kern="1200" dirty="0">
                <a:solidFill>
                  <a:schemeClr val="bg1"/>
                </a:solidFill>
              </a:rPr>
              <a:t>progressivement</a:t>
            </a:r>
            <a:r>
              <a:rPr lang="fr-FR" sz="1400" kern="1200" dirty="0">
                <a:solidFill>
                  <a:schemeClr val="bg1"/>
                </a:solidFill>
              </a:rPr>
              <a:t> le régime indemnitaire des agents de catégorie A</a:t>
            </a:r>
          </a:p>
        </p:txBody>
      </p:sp>
      <p:sp>
        <p:nvSpPr>
          <p:cNvPr id="5" name="Forme libre : forme 4">
            <a:extLst>
              <a:ext uri="{FF2B5EF4-FFF2-40B4-BE49-F238E27FC236}">
                <a16:creationId xmlns:a16="http://schemas.microsoft.com/office/drawing/2014/main" id="{97FE4250-42A8-8408-5A6D-189030B33871}"/>
              </a:ext>
            </a:extLst>
          </p:cNvPr>
          <p:cNvSpPr/>
          <p:nvPr/>
        </p:nvSpPr>
        <p:spPr>
          <a:xfrm>
            <a:off x="3851920" y="1868638"/>
            <a:ext cx="1957717" cy="1174630"/>
          </a:xfrm>
          <a:custGeom>
            <a:avLst/>
            <a:gdLst>
              <a:gd name="connsiteX0" fmla="*/ 0 w 1957717"/>
              <a:gd name="connsiteY0" fmla="*/ 0 h 1174630"/>
              <a:gd name="connsiteX1" fmla="*/ 1957717 w 1957717"/>
              <a:gd name="connsiteY1" fmla="*/ 0 h 1174630"/>
              <a:gd name="connsiteX2" fmla="*/ 1957717 w 1957717"/>
              <a:gd name="connsiteY2" fmla="*/ 1174630 h 1174630"/>
              <a:gd name="connsiteX3" fmla="*/ 0 w 1957717"/>
              <a:gd name="connsiteY3" fmla="*/ 1174630 h 1174630"/>
              <a:gd name="connsiteX4" fmla="*/ 0 w 1957717"/>
              <a:gd name="connsiteY4" fmla="*/ 0 h 117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7717" h="1174630">
                <a:moveTo>
                  <a:pt x="0" y="0"/>
                </a:moveTo>
                <a:lnTo>
                  <a:pt x="1957717" y="0"/>
                </a:lnTo>
                <a:lnTo>
                  <a:pt x="1957717" y="1174630"/>
                </a:lnTo>
                <a:lnTo>
                  <a:pt x="0" y="1174630"/>
                </a:lnTo>
                <a:lnTo>
                  <a:pt x="0" y="0"/>
                </a:lnTo>
                <a:close/>
              </a:path>
            </a:pathLst>
          </a:cu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Valoriser davantage la prise de responsabilités par rapport aux avancements de grade</a:t>
            </a:r>
          </a:p>
        </p:txBody>
      </p:sp>
      <p:sp>
        <p:nvSpPr>
          <p:cNvPr id="7" name="Forme libre : forme 6">
            <a:extLst>
              <a:ext uri="{FF2B5EF4-FFF2-40B4-BE49-F238E27FC236}">
                <a16:creationId xmlns:a16="http://schemas.microsoft.com/office/drawing/2014/main" id="{65407622-3B5C-5EC7-EBF6-A502B9BF1275}"/>
              </a:ext>
            </a:extLst>
          </p:cNvPr>
          <p:cNvSpPr/>
          <p:nvPr/>
        </p:nvSpPr>
        <p:spPr>
          <a:xfrm>
            <a:off x="2195736" y="3300160"/>
            <a:ext cx="1957717" cy="1174630"/>
          </a:xfrm>
          <a:custGeom>
            <a:avLst/>
            <a:gdLst>
              <a:gd name="connsiteX0" fmla="*/ 0 w 1957717"/>
              <a:gd name="connsiteY0" fmla="*/ 0 h 1174630"/>
              <a:gd name="connsiteX1" fmla="*/ 1957717 w 1957717"/>
              <a:gd name="connsiteY1" fmla="*/ 0 h 1174630"/>
              <a:gd name="connsiteX2" fmla="*/ 1957717 w 1957717"/>
              <a:gd name="connsiteY2" fmla="*/ 1174630 h 1174630"/>
              <a:gd name="connsiteX3" fmla="*/ 0 w 1957717"/>
              <a:gd name="connsiteY3" fmla="*/ 1174630 h 1174630"/>
              <a:gd name="connsiteX4" fmla="*/ 0 w 1957717"/>
              <a:gd name="connsiteY4" fmla="*/ 0 h 117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7717" h="1174630">
                <a:moveTo>
                  <a:pt x="0" y="0"/>
                </a:moveTo>
                <a:lnTo>
                  <a:pt x="1957717" y="0"/>
                </a:lnTo>
                <a:lnTo>
                  <a:pt x="1957717" y="1174630"/>
                </a:lnTo>
                <a:lnTo>
                  <a:pt x="0" y="1174630"/>
                </a:lnTo>
                <a:lnTo>
                  <a:pt x="0" y="0"/>
                </a:lnTo>
                <a:close/>
              </a:path>
            </a:pathLst>
          </a:cu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Harmoniser de la même façon le régime indemnitaire des administrateurs et ingénieurs en chef (A+)</a:t>
            </a:r>
          </a:p>
        </p:txBody>
      </p:sp>
      <p:sp>
        <p:nvSpPr>
          <p:cNvPr id="9" name="Forme libre : forme 8">
            <a:extLst>
              <a:ext uri="{FF2B5EF4-FFF2-40B4-BE49-F238E27FC236}">
                <a16:creationId xmlns:a16="http://schemas.microsoft.com/office/drawing/2014/main" id="{310C69AF-56A2-37B3-A608-FC0492066C2E}"/>
              </a:ext>
            </a:extLst>
          </p:cNvPr>
          <p:cNvSpPr/>
          <p:nvPr/>
        </p:nvSpPr>
        <p:spPr>
          <a:xfrm>
            <a:off x="5364088" y="3300160"/>
            <a:ext cx="1957717" cy="1174630"/>
          </a:xfrm>
          <a:custGeom>
            <a:avLst/>
            <a:gdLst>
              <a:gd name="connsiteX0" fmla="*/ 0 w 1957717"/>
              <a:gd name="connsiteY0" fmla="*/ 0 h 1174630"/>
              <a:gd name="connsiteX1" fmla="*/ 1957717 w 1957717"/>
              <a:gd name="connsiteY1" fmla="*/ 0 h 1174630"/>
              <a:gd name="connsiteX2" fmla="*/ 1957717 w 1957717"/>
              <a:gd name="connsiteY2" fmla="*/ 1174630 h 1174630"/>
              <a:gd name="connsiteX3" fmla="*/ 0 w 1957717"/>
              <a:gd name="connsiteY3" fmla="*/ 1174630 h 1174630"/>
              <a:gd name="connsiteX4" fmla="*/ 0 w 1957717"/>
              <a:gd name="connsiteY4" fmla="*/ 0 h 117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7717" h="1174630">
                <a:moveTo>
                  <a:pt x="0" y="0"/>
                </a:moveTo>
                <a:lnTo>
                  <a:pt x="1957717" y="0"/>
                </a:lnTo>
                <a:lnTo>
                  <a:pt x="1957717" y="1174630"/>
                </a:lnTo>
                <a:lnTo>
                  <a:pt x="0" y="1174630"/>
                </a:lnTo>
                <a:lnTo>
                  <a:pt x="0" y="0"/>
                </a:lnTo>
                <a:close/>
              </a:path>
            </a:pathLst>
          </a:cu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Maintenir le régime indemnitaire des agents quand celui-ci est supérieur à ce qui est prévu dans la nouvelle grille indemnitaire</a:t>
            </a:r>
          </a:p>
        </p:txBody>
      </p:sp>
    </p:spTree>
    <p:extLst>
      <p:ext uri="{BB962C8B-B14F-4D97-AF65-F5344CB8AC3E}">
        <p14:creationId xmlns:p14="http://schemas.microsoft.com/office/powerpoint/2010/main" val="177103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79512" y="411188"/>
            <a:ext cx="8640960" cy="360362"/>
          </a:xfrm>
        </p:spPr>
        <p:txBody>
          <a:bodyPr/>
          <a:lstStyle/>
          <a:p>
            <a:r>
              <a:rPr lang="fr-FR" b="1" dirty="0"/>
              <a:t>Objectif n°4 : </a:t>
            </a:r>
            <a:r>
              <a:rPr lang="fr-FR" dirty="0"/>
              <a:t>la reconnaissance de la </a:t>
            </a:r>
            <a:r>
              <a:rPr lang="fr-FR" u="sng" dirty="0"/>
              <a:t>spécificité des métiers</a:t>
            </a:r>
          </a:p>
        </p:txBody>
      </p:sp>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b="1" dirty="0"/>
              <a:t>Objectif n°4 : rappel</a:t>
            </a:r>
          </a:p>
        </p:txBody>
      </p:sp>
      <p:sp>
        <p:nvSpPr>
          <p:cNvPr id="5" name="ZoneTexte 4">
            <a:extLst>
              <a:ext uri="{FF2B5EF4-FFF2-40B4-BE49-F238E27FC236}">
                <a16:creationId xmlns:a16="http://schemas.microsoft.com/office/drawing/2014/main" id="{6C0AF766-88C8-2598-A1F9-5F88966F5528}"/>
              </a:ext>
            </a:extLst>
          </p:cNvPr>
          <p:cNvSpPr txBox="1"/>
          <p:nvPr/>
        </p:nvSpPr>
        <p:spPr>
          <a:xfrm>
            <a:off x="539552" y="1825536"/>
            <a:ext cx="8136904" cy="1754326"/>
          </a:xfrm>
          <a:prstGeom prst="rect">
            <a:avLst/>
          </a:prstGeom>
          <a:noFill/>
        </p:spPr>
        <p:txBody>
          <a:bodyPr wrap="square" rtlCol="0">
            <a:spAutoFit/>
          </a:bodyPr>
          <a:lstStyle/>
          <a:p>
            <a:pPr marL="285750" indent="-285750" algn="just">
              <a:buFont typeface="Wingdings" panose="05000000000000000000" pitchFamily="2" charset="2"/>
              <a:buChar char="Ø"/>
            </a:pPr>
            <a:r>
              <a:rPr lang="fr-FR" dirty="0">
                <a:solidFill>
                  <a:srgbClr val="4D4D4D"/>
                </a:solidFill>
              </a:rPr>
              <a:t>Lors de la mise en place des 1607 heures le 1</a:t>
            </a:r>
            <a:r>
              <a:rPr lang="fr-FR" baseline="30000" dirty="0">
                <a:solidFill>
                  <a:srgbClr val="4D4D4D"/>
                </a:solidFill>
              </a:rPr>
              <a:t>er</a:t>
            </a:r>
            <a:r>
              <a:rPr lang="fr-FR" dirty="0">
                <a:solidFill>
                  <a:srgbClr val="4D4D4D"/>
                </a:solidFill>
              </a:rPr>
              <a:t> janvier 2022, la reconnaissance des sujétions particulières s’est traduite par l’attribution des jours dits de sujétion pouvant aller jusqu’à 6 jours par an</a:t>
            </a:r>
          </a:p>
          <a:p>
            <a:pPr algn="just"/>
            <a:endParaRPr lang="fr-FR" dirty="0">
              <a:solidFill>
                <a:srgbClr val="4D4D4D"/>
              </a:solidFill>
            </a:endParaRPr>
          </a:p>
          <a:p>
            <a:pPr marL="285750" indent="-285750" algn="just">
              <a:buFont typeface="Wingdings" panose="05000000000000000000" pitchFamily="2" charset="2"/>
              <a:buChar char="Ø"/>
            </a:pPr>
            <a:r>
              <a:rPr lang="fr-FR" dirty="0">
                <a:solidFill>
                  <a:srgbClr val="4D4D4D"/>
                </a:solidFill>
              </a:rPr>
              <a:t>Ainsi, pour de nombreux métiers, la reconnaissance de ces sujétions particulières a d’ores et déjà été réalisée au travers du temps de travail</a:t>
            </a:r>
          </a:p>
        </p:txBody>
      </p:sp>
      <p:sp>
        <p:nvSpPr>
          <p:cNvPr id="6" name="Rectangle : coins arrondis 5">
            <a:extLst>
              <a:ext uri="{FF2B5EF4-FFF2-40B4-BE49-F238E27FC236}">
                <a16:creationId xmlns:a16="http://schemas.microsoft.com/office/drawing/2014/main" id="{60575DB8-F781-34D4-FF98-CFD10474A24D}"/>
              </a:ext>
            </a:extLst>
          </p:cNvPr>
          <p:cNvSpPr/>
          <p:nvPr/>
        </p:nvSpPr>
        <p:spPr>
          <a:xfrm>
            <a:off x="827584" y="1190370"/>
            <a:ext cx="7992888" cy="360362"/>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Rappel</a:t>
            </a:r>
          </a:p>
        </p:txBody>
      </p:sp>
    </p:spTree>
    <p:extLst>
      <p:ext uri="{BB962C8B-B14F-4D97-AF65-F5344CB8AC3E}">
        <p14:creationId xmlns:p14="http://schemas.microsoft.com/office/powerpoint/2010/main" val="2323981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79512" y="411188"/>
            <a:ext cx="8640960" cy="360362"/>
          </a:xfrm>
        </p:spPr>
        <p:txBody>
          <a:bodyPr/>
          <a:lstStyle/>
          <a:p>
            <a:r>
              <a:rPr lang="fr-FR" b="1" dirty="0"/>
              <a:t>Objectif n°4 : </a:t>
            </a:r>
            <a:r>
              <a:rPr lang="fr-FR" dirty="0"/>
              <a:t>la reconnaissance de la </a:t>
            </a:r>
            <a:r>
              <a:rPr lang="fr-FR" u="sng" dirty="0"/>
              <a:t>spécificité des métiers </a:t>
            </a:r>
          </a:p>
        </p:txBody>
      </p:sp>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b="1" dirty="0"/>
              <a:t>Objectif n°4 : constats</a:t>
            </a:r>
          </a:p>
          <a:p>
            <a:endParaRPr lang="fr-FR" sz="1400" dirty="0"/>
          </a:p>
        </p:txBody>
      </p:sp>
      <p:sp>
        <p:nvSpPr>
          <p:cNvPr id="6" name="Rectangle : coins arrondis 5">
            <a:extLst>
              <a:ext uri="{FF2B5EF4-FFF2-40B4-BE49-F238E27FC236}">
                <a16:creationId xmlns:a16="http://schemas.microsoft.com/office/drawing/2014/main" id="{60575DB8-F781-34D4-FF98-CFD10474A24D}"/>
              </a:ext>
            </a:extLst>
          </p:cNvPr>
          <p:cNvSpPr/>
          <p:nvPr/>
        </p:nvSpPr>
        <p:spPr>
          <a:xfrm>
            <a:off x="469371" y="1131590"/>
            <a:ext cx="7414997" cy="360362"/>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Constats</a:t>
            </a:r>
          </a:p>
        </p:txBody>
      </p:sp>
      <p:sp>
        <p:nvSpPr>
          <p:cNvPr id="3" name="ZoneTexte 2">
            <a:extLst>
              <a:ext uri="{FF2B5EF4-FFF2-40B4-BE49-F238E27FC236}">
                <a16:creationId xmlns:a16="http://schemas.microsoft.com/office/drawing/2014/main" id="{0C53634C-E08A-97D7-C800-ACE24459A9D1}"/>
              </a:ext>
            </a:extLst>
          </p:cNvPr>
          <p:cNvSpPr txBox="1"/>
          <p:nvPr/>
        </p:nvSpPr>
        <p:spPr>
          <a:xfrm>
            <a:off x="431540" y="1865344"/>
            <a:ext cx="8136904" cy="646331"/>
          </a:xfrm>
          <a:prstGeom prst="rect">
            <a:avLst/>
          </a:prstGeom>
          <a:noFill/>
        </p:spPr>
        <p:txBody>
          <a:bodyPr wrap="square" rtlCol="0">
            <a:spAutoFit/>
          </a:bodyPr>
          <a:lstStyle/>
          <a:p>
            <a:pPr marL="285750" indent="-285750">
              <a:buFont typeface="Wingdings" panose="05000000000000000000" pitchFamily="2" charset="2"/>
              <a:buChar char="Ø"/>
            </a:pPr>
            <a:r>
              <a:rPr lang="fr-FR" u="none" dirty="0">
                <a:solidFill>
                  <a:srgbClr val="4D4D4D"/>
                </a:solidFill>
              </a:rPr>
              <a:t>Un travail d’ores et déjà amorcé concernant les agents de catégorie C placés dans le groupe de fonctions 1 de notre RIFSEEP</a:t>
            </a:r>
          </a:p>
        </p:txBody>
      </p:sp>
      <p:sp>
        <p:nvSpPr>
          <p:cNvPr id="5" name="Rectangle 4">
            <a:extLst>
              <a:ext uri="{FF2B5EF4-FFF2-40B4-BE49-F238E27FC236}">
                <a16:creationId xmlns:a16="http://schemas.microsoft.com/office/drawing/2014/main" id="{2C205072-E99E-D617-0835-7104DD332A7B}"/>
              </a:ext>
            </a:extLst>
          </p:cNvPr>
          <p:cNvSpPr/>
          <p:nvPr/>
        </p:nvSpPr>
        <p:spPr>
          <a:xfrm>
            <a:off x="1403648" y="2648046"/>
            <a:ext cx="6552728" cy="187220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l" defTabSz="533400">
              <a:lnSpc>
                <a:spcPct val="90000"/>
              </a:lnSpc>
              <a:spcBef>
                <a:spcPct val="0"/>
              </a:spcBef>
              <a:spcAft>
                <a:spcPct val="35000"/>
              </a:spcAft>
              <a:buNone/>
            </a:pPr>
            <a:r>
              <a:rPr lang="fr-FR" sz="1200" b="1" u="sng" kern="1200" dirty="0"/>
              <a:t>Agents de catégorie C</a:t>
            </a:r>
          </a:p>
          <a:p>
            <a:pPr marL="114300" lvl="1" indent="-114300" algn="l" defTabSz="533400">
              <a:lnSpc>
                <a:spcPct val="90000"/>
              </a:lnSpc>
              <a:spcBef>
                <a:spcPct val="0"/>
              </a:spcBef>
              <a:spcAft>
                <a:spcPct val="15000"/>
              </a:spcAft>
              <a:buFontTx/>
              <a:buNone/>
            </a:pPr>
            <a:r>
              <a:rPr lang="fr-FR" sz="1200" kern="1200" dirty="0"/>
              <a:t>2 groupes de fonctions :</a:t>
            </a:r>
          </a:p>
          <a:p>
            <a:pPr marL="57150" lvl="1" indent="-57150" algn="l" defTabSz="400050">
              <a:lnSpc>
                <a:spcPct val="90000"/>
              </a:lnSpc>
              <a:spcBef>
                <a:spcPct val="0"/>
              </a:spcBef>
              <a:spcAft>
                <a:spcPct val="15000"/>
              </a:spcAft>
              <a:buFontTx/>
              <a:buNone/>
            </a:pPr>
            <a:endParaRPr lang="fr-FR" sz="1200" kern="1200" dirty="0"/>
          </a:p>
          <a:p>
            <a:pPr marL="57150" lvl="1" indent="-57150" algn="l" defTabSz="400050">
              <a:lnSpc>
                <a:spcPct val="90000"/>
              </a:lnSpc>
              <a:spcBef>
                <a:spcPct val="0"/>
              </a:spcBef>
              <a:spcAft>
                <a:spcPct val="15000"/>
              </a:spcAft>
              <a:buFontTx/>
              <a:buNone/>
            </a:pPr>
            <a:r>
              <a:rPr lang="fr-FR" sz="1200" b="1" kern="1200" dirty="0"/>
              <a:t>GF1</a:t>
            </a:r>
            <a:r>
              <a:rPr lang="fr-FR" sz="1200" b="1" dirty="0"/>
              <a:t> - </a:t>
            </a:r>
            <a:r>
              <a:rPr lang="fr-FR" sz="1200" kern="1200" dirty="0"/>
              <a:t>Certains métiers spécifiques :</a:t>
            </a:r>
          </a:p>
          <a:p>
            <a:pPr marL="57150" lvl="1" indent="-57150" algn="l" defTabSz="400050">
              <a:lnSpc>
                <a:spcPct val="90000"/>
              </a:lnSpc>
              <a:spcBef>
                <a:spcPct val="0"/>
              </a:spcBef>
              <a:spcAft>
                <a:spcPct val="15000"/>
              </a:spcAft>
              <a:buFontTx/>
              <a:buNone/>
            </a:pPr>
            <a:r>
              <a:rPr lang="fr-FR" sz="1200" kern="1200" dirty="0"/>
              <a:t>  ASVP, opérateurs du CSU, chauffeurs de camion de collecte des déchets, conservateurs de cimetières, animateurs coordonnateurs des temps périscolaires, les assistant(e)s de cabinet ou de DGA/DGS</a:t>
            </a:r>
          </a:p>
          <a:p>
            <a:pPr marL="57150" lvl="1" indent="-57150" algn="l" defTabSz="400050">
              <a:lnSpc>
                <a:spcPct val="90000"/>
              </a:lnSpc>
              <a:spcBef>
                <a:spcPct val="0"/>
              </a:spcBef>
              <a:spcAft>
                <a:spcPct val="15000"/>
              </a:spcAft>
              <a:buFontTx/>
              <a:buNone/>
            </a:pPr>
            <a:endParaRPr lang="fr-FR" sz="1200" kern="1200" dirty="0"/>
          </a:p>
          <a:p>
            <a:pPr marL="57150" lvl="1" indent="-57150" algn="l" defTabSz="400050">
              <a:lnSpc>
                <a:spcPct val="90000"/>
              </a:lnSpc>
              <a:spcBef>
                <a:spcPct val="0"/>
              </a:spcBef>
              <a:spcAft>
                <a:spcPct val="15000"/>
              </a:spcAft>
              <a:buFontTx/>
              <a:buNone/>
            </a:pPr>
            <a:r>
              <a:rPr lang="fr-FR" sz="1200" b="1" kern="1200" dirty="0"/>
              <a:t>GF2</a:t>
            </a:r>
            <a:r>
              <a:rPr lang="fr-FR" sz="1200" kern="1200" dirty="0"/>
              <a:t> – Autres agents de catégorie C</a:t>
            </a:r>
          </a:p>
        </p:txBody>
      </p:sp>
    </p:spTree>
    <p:extLst>
      <p:ext uri="{BB962C8B-B14F-4D97-AF65-F5344CB8AC3E}">
        <p14:creationId xmlns:p14="http://schemas.microsoft.com/office/powerpoint/2010/main" val="162583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79512" y="411188"/>
            <a:ext cx="8640960" cy="360362"/>
          </a:xfrm>
        </p:spPr>
        <p:txBody>
          <a:bodyPr/>
          <a:lstStyle/>
          <a:p>
            <a:r>
              <a:rPr lang="fr-FR" b="1" dirty="0"/>
              <a:t>Objectif n°4 : </a:t>
            </a:r>
            <a:r>
              <a:rPr lang="fr-FR" dirty="0"/>
              <a:t>la reconnaissance de la </a:t>
            </a:r>
            <a:r>
              <a:rPr lang="fr-FR" u="sng" dirty="0"/>
              <a:t>spécificité des métiers</a:t>
            </a:r>
          </a:p>
        </p:txBody>
      </p:sp>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b="1" dirty="0"/>
              <a:t>Objectif n°4 : Constats</a:t>
            </a:r>
          </a:p>
          <a:p>
            <a:endParaRPr lang="fr-FR" sz="1400" dirty="0"/>
          </a:p>
        </p:txBody>
      </p:sp>
      <p:sp>
        <p:nvSpPr>
          <p:cNvPr id="5" name="ZoneTexte 4">
            <a:extLst>
              <a:ext uri="{FF2B5EF4-FFF2-40B4-BE49-F238E27FC236}">
                <a16:creationId xmlns:a16="http://schemas.microsoft.com/office/drawing/2014/main" id="{6C0AF766-88C8-2598-A1F9-5F88966F5528}"/>
              </a:ext>
            </a:extLst>
          </p:cNvPr>
          <p:cNvSpPr txBox="1"/>
          <p:nvPr/>
        </p:nvSpPr>
        <p:spPr>
          <a:xfrm>
            <a:off x="251520" y="1408584"/>
            <a:ext cx="8496944" cy="3785652"/>
          </a:xfrm>
          <a:prstGeom prst="rect">
            <a:avLst/>
          </a:prstGeom>
          <a:noFill/>
        </p:spPr>
        <p:txBody>
          <a:bodyPr wrap="square" rtlCol="0">
            <a:spAutoFit/>
          </a:bodyPr>
          <a:lstStyle/>
          <a:p>
            <a:pPr algn="just"/>
            <a:r>
              <a:rPr lang="fr-FR" u="sng" dirty="0">
                <a:solidFill>
                  <a:srgbClr val="4D4D4D"/>
                </a:solidFill>
              </a:rPr>
              <a:t>La reconnaissance des sujétions particulières :</a:t>
            </a:r>
          </a:p>
          <a:p>
            <a:pPr algn="just"/>
            <a:endParaRPr lang="fr-FR" sz="600" dirty="0">
              <a:solidFill>
                <a:srgbClr val="4D4D4D"/>
              </a:solidFill>
            </a:endParaRPr>
          </a:p>
          <a:p>
            <a:pPr algn="just"/>
            <a:endParaRPr lang="fr-FR" sz="600" dirty="0">
              <a:solidFill>
                <a:srgbClr val="4D4D4D"/>
              </a:solidFill>
            </a:endParaRPr>
          </a:p>
          <a:p>
            <a:pPr marL="285750" indent="-285750" algn="just">
              <a:buFont typeface="Wingdings" panose="05000000000000000000" pitchFamily="2" charset="2"/>
              <a:buChar char="Ø"/>
            </a:pPr>
            <a:r>
              <a:rPr lang="fr-FR" dirty="0">
                <a:solidFill>
                  <a:srgbClr val="4D4D4D"/>
                </a:solidFill>
              </a:rPr>
              <a:t>Outre cette répartition entre groupes de fonctions, certains agents de catégorie C relevant de la filière technique et accomplissant des travaux dangereux, insalubres, incommodes ou salissants dans le cadre de leur métier exercé à titre principal peuvent bénéficier d’une majoration de l’</a:t>
            </a:r>
            <a:r>
              <a:rPr lang="fr-FR" b="1" dirty="0">
                <a:solidFill>
                  <a:srgbClr val="4D4D4D"/>
                </a:solidFill>
              </a:rPr>
              <a:t>IFSE pour insalubrité </a:t>
            </a:r>
            <a:r>
              <a:rPr lang="fr-FR" dirty="0">
                <a:solidFill>
                  <a:srgbClr val="4D4D4D"/>
                </a:solidFill>
              </a:rPr>
              <a:t>(17 métiers à la ville et 23 au Grand Reims).</a:t>
            </a:r>
          </a:p>
          <a:p>
            <a:pPr algn="just"/>
            <a:endParaRPr lang="fr-FR" u="sng" dirty="0">
              <a:solidFill>
                <a:srgbClr val="4D4D4D"/>
              </a:solidFill>
            </a:endParaRPr>
          </a:p>
          <a:p>
            <a:pPr algn="just"/>
            <a:r>
              <a:rPr lang="fr-FR" u="sng" dirty="0">
                <a:solidFill>
                  <a:srgbClr val="4D4D4D"/>
                </a:solidFill>
              </a:rPr>
              <a:t>L’existence d’une prime spécifique :</a:t>
            </a:r>
          </a:p>
          <a:p>
            <a:pPr algn="just"/>
            <a:endParaRPr lang="fr-FR" sz="600" u="sng" dirty="0">
              <a:solidFill>
                <a:srgbClr val="4D4D4D"/>
              </a:solidFill>
            </a:endParaRPr>
          </a:p>
          <a:p>
            <a:pPr algn="just"/>
            <a:endParaRPr lang="fr-FR" sz="600" u="sng" dirty="0">
              <a:solidFill>
                <a:srgbClr val="4D4D4D"/>
              </a:solidFill>
            </a:endParaRPr>
          </a:p>
          <a:p>
            <a:pPr marL="285750" indent="-285750" algn="just">
              <a:buFont typeface="Wingdings" panose="05000000000000000000" pitchFamily="2" charset="2"/>
              <a:buChar char="Ø"/>
            </a:pPr>
            <a:r>
              <a:rPr lang="fr-FR" dirty="0">
                <a:solidFill>
                  <a:srgbClr val="4D4D4D"/>
                </a:solidFill>
              </a:rPr>
              <a:t>Une majoration de l’IFSE pour les agents de catégorie A, B et C </a:t>
            </a:r>
            <a:r>
              <a:rPr lang="fr-FR" b="1" dirty="0">
                <a:solidFill>
                  <a:srgbClr val="4D4D4D"/>
                </a:solidFill>
              </a:rPr>
              <a:t>affectés au traitement de l’information à la Direction des Services Numériques </a:t>
            </a:r>
            <a:r>
              <a:rPr lang="fr-FR" dirty="0">
                <a:solidFill>
                  <a:srgbClr val="4D4D4D"/>
                </a:solidFill>
              </a:rPr>
              <a:t>existe actuellement.</a:t>
            </a:r>
            <a:endParaRPr lang="fr-FR" b="1" dirty="0">
              <a:solidFill>
                <a:srgbClr val="4D4D4D"/>
              </a:solidFill>
            </a:endParaRPr>
          </a:p>
          <a:p>
            <a:pPr algn="just"/>
            <a:endParaRPr lang="fr-FR" b="1" dirty="0">
              <a:solidFill>
                <a:srgbClr val="4D4D4D"/>
              </a:solidFill>
              <a:highlight>
                <a:srgbClr val="FFFF00"/>
              </a:highlight>
            </a:endParaRPr>
          </a:p>
          <a:p>
            <a:pPr algn="just"/>
            <a:endParaRPr lang="fr-FR" b="1" dirty="0">
              <a:solidFill>
                <a:srgbClr val="4D4D4D"/>
              </a:solidFill>
            </a:endParaRPr>
          </a:p>
        </p:txBody>
      </p:sp>
      <p:sp>
        <p:nvSpPr>
          <p:cNvPr id="3" name="Rectangle : coins arrondis 2">
            <a:extLst>
              <a:ext uri="{FF2B5EF4-FFF2-40B4-BE49-F238E27FC236}">
                <a16:creationId xmlns:a16="http://schemas.microsoft.com/office/drawing/2014/main" id="{028B2145-46E1-5BB6-FC22-33FDD99A6732}"/>
              </a:ext>
            </a:extLst>
          </p:cNvPr>
          <p:cNvSpPr/>
          <p:nvPr/>
        </p:nvSpPr>
        <p:spPr>
          <a:xfrm>
            <a:off x="323528" y="915566"/>
            <a:ext cx="8496944" cy="360362"/>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Constats</a:t>
            </a:r>
          </a:p>
        </p:txBody>
      </p:sp>
    </p:spTree>
    <p:extLst>
      <p:ext uri="{BB962C8B-B14F-4D97-AF65-F5344CB8AC3E}">
        <p14:creationId xmlns:p14="http://schemas.microsoft.com/office/powerpoint/2010/main" val="3855267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79512" y="411188"/>
            <a:ext cx="8640960" cy="360362"/>
          </a:xfrm>
        </p:spPr>
        <p:txBody>
          <a:bodyPr/>
          <a:lstStyle/>
          <a:p>
            <a:r>
              <a:rPr lang="fr-FR" b="1" dirty="0"/>
              <a:t>Objectif n°4 : </a:t>
            </a:r>
            <a:r>
              <a:rPr lang="fr-FR" dirty="0"/>
              <a:t>la reconnaissance de la </a:t>
            </a:r>
            <a:r>
              <a:rPr lang="fr-FR" u="sng" dirty="0"/>
              <a:t>spécificité des métiers</a:t>
            </a:r>
          </a:p>
        </p:txBody>
      </p:sp>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b="1" dirty="0"/>
              <a:t>Objectif n°4 : Les pistes de réflexion</a:t>
            </a:r>
          </a:p>
          <a:p>
            <a:endParaRPr lang="fr-FR" sz="1400" dirty="0"/>
          </a:p>
        </p:txBody>
      </p:sp>
      <p:sp>
        <p:nvSpPr>
          <p:cNvPr id="5" name="ZoneTexte 4">
            <a:extLst>
              <a:ext uri="{FF2B5EF4-FFF2-40B4-BE49-F238E27FC236}">
                <a16:creationId xmlns:a16="http://schemas.microsoft.com/office/drawing/2014/main" id="{6C0AF766-88C8-2598-A1F9-5F88966F5528}"/>
              </a:ext>
            </a:extLst>
          </p:cNvPr>
          <p:cNvSpPr txBox="1"/>
          <p:nvPr/>
        </p:nvSpPr>
        <p:spPr>
          <a:xfrm>
            <a:off x="251520" y="1491630"/>
            <a:ext cx="8640960" cy="3416320"/>
          </a:xfrm>
          <a:prstGeom prst="rect">
            <a:avLst/>
          </a:prstGeom>
          <a:noFill/>
        </p:spPr>
        <p:txBody>
          <a:bodyPr wrap="square" rtlCol="0">
            <a:spAutoFit/>
          </a:bodyPr>
          <a:lstStyle/>
          <a:p>
            <a:pPr algn="just"/>
            <a:endParaRPr lang="fr-FR" dirty="0">
              <a:solidFill>
                <a:srgbClr val="4D4D4D"/>
              </a:solidFill>
            </a:endParaRPr>
          </a:p>
          <a:p>
            <a:pPr marL="285750" indent="-285750" algn="just">
              <a:buFont typeface="Wingdings" panose="05000000000000000000" pitchFamily="2" charset="2"/>
              <a:buChar char="Ø"/>
            </a:pPr>
            <a:r>
              <a:rPr lang="fr-FR" dirty="0">
                <a:solidFill>
                  <a:srgbClr val="4D4D4D"/>
                </a:solidFill>
              </a:rPr>
              <a:t>Identification et valorisation de certains métiers à forte usure professionnelle à l’appui des travaux menés, notamment par l’Institut National de Recherche et de Sécurité (INRS) et par certains centres de gestion (pilotage CDG 31), afin d’objectiver la pénibilité</a:t>
            </a:r>
          </a:p>
          <a:p>
            <a:pPr marL="285750" indent="-285750" algn="just">
              <a:buFont typeface="Wingdings" panose="05000000000000000000" pitchFamily="2" charset="2"/>
              <a:buChar char="Ø"/>
            </a:pPr>
            <a:endParaRPr lang="fr-FR" dirty="0">
              <a:solidFill>
                <a:srgbClr val="4D4D4D"/>
              </a:solidFill>
            </a:endParaRPr>
          </a:p>
          <a:p>
            <a:pPr marL="285750" indent="-285750" algn="just">
              <a:buFont typeface="Wingdings" panose="05000000000000000000" pitchFamily="2" charset="2"/>
              <a:buChar char="Ø"/>
            </a:pPr>
            <a:r>
              <a:rPr lang="fr-FR" dirty="0">
                <a:solidFill>
                  <a:srgbClr val="4D4D4D"/>
                </a:solidFill>
              </a:rPr>
              <a:t>Croisement de ces métiers avec ceux déjà reconnus comme étant « dangereux, insalubres, incommodes ou salissants »</a:t>
            </a:r>
          </a:p>
          <a:p>
            <a:pPr algn="just"/>
            <a:endParaRPr lang="fr-FR" dirty="0">
              <a:solidFill>
                <a:srgbClr val="4D4D4D"/>
              </a:solidFill>
              <a:highlight>
                <a:srgbClr val="FFFF00"/>
              </a:highlight>
            </a:endParaRPr>
          </a:p>
          <a:p>
            <a:pPr marL="285750" indent="-285750" algn="just">
              <a:buFont typeface="Wingdings" panose="05000000000000000000" pitchFamily="2" charset="2"/>
              <a:buChar char="Ø"/>
            </a:pPr>
            <a:r>
              <a:rPr lang="fr-FR" dirty="0">
                <a:solidFill>
                  <a:srgbClr val="4D4D4D"/>
                </a:solidFill>
              </a:rPr>
              <a:t>Une modulation du RI par ce biais qui ne pourra concerner néanmoins qu’un nombre limité d’agents</a:t>
            </a:r>
          </a:p>
          <a:p>
            <a:pPr algn="just"/>
            <a:endParaRPr lang="fr-FR" dirty="0">
              <a:solidFill>
                <a:srgbClr val="4D4D4D"/>
              </a:solidFill>
            </a:endParaRPr>
          </a:p>
          <a:p>
            <a:pPr algn="just"/>
            <a:endParaRPr lang="fr-FR" dirty="0">
              <a:solidFill>
                <a:srgbClr val="4D4D4D"/>
              </a:solidFill>
            </a:endParaRPr>
          </a:p>
        </p:txBody>
      </p:sp>
      <p:sp>
        <p:nvSpPr>
          <p:cNvPr id="6" name="Rectangle : coins arrondis 5">
            <a:extLst>
              <a:ext uri="{FF2B5EF4-FFF2-40B4-BE49-F238E27FC236}">
                <a16:creationId xmlns:a16="http://schemas.microsoft.com/office/drawing/2014/main" id="{60575DB8-F781-34D4-FF98-CFD10474A24D}"/>
              </a:ext>
            </a:extLst>
          </p:cNvPr>
          <p:cNvSpPr/>
          <p:nvPr/>
        </p:nvSpPr>
        <p:spPr>
          <a:xfrm>
            <a:off x="395536" y="915566"/>
            <a:ext cx="8424936" cy="360362"/>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Pistes de réflexion</a:t>
            </a:r>
          </a:p>
        </p:txBody>
      </p:sp>
    </p:spTree>
    <p:extLst>
      <p:ext uri="{BB962C8B-B14F-4D97-AF65-F5344CB8AC3E}">
        <p14:creationId xmlns:p14="http://schemas.microsoft.com/office/powerpoint/2010/main" val="1908158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9"/>
          <p:cNvSpPr>
            <a:spLocks noGrp="1"/>
          </p:cNvSpPr>
          <p:nvPr>
            <p:ph type="body" sz="quarter" idx="16"/>
          </p:nvPr>
        </p:nvSpPr>
        <p:spPr>
          <a:xfrm>
            <a:off x="4932040" y="0"/>
            <a:ext cx="3888432" cy="268288"/>
          </a:xfrm>
        </p:spPr>
        <p:txBody>
          <a:bodyPr/>
          <a:lstStyle/>
          <a:p>
            <a:r>
              <a:rPr lang="fr-FR" sz="1400" b="1" dirty="0"/>
              <a:t>Stratégie pluriannuelle de la DRH</a:t>
            </a:r>
          </a:p>
        </p:txBody>
      </p:sp>
      <p:sp>
        <p:nvSpPr>
          <p:cNvPr id="14" name="Espace réservé du texte 1"/>
          <p:cNvSpPr>
            <a:spLocks noGrp="1"/>
          </p:cNvSpPr>
          <p:nvPr>
            <p:ph type="body" sz="quarter" idx="10"/>
          </p:nvPr>
        </p:nvSpPr>
        <p:spPr>
          <a:xfrm>
            <a:off x="1115616" y="953224"/>
            <a:ext cx="8208962" cy="360362"/>
          </a:xfrm>
        </p:spPr>
        <p:txBody>
          <a:bodyPr/>
          <a:lstStyle/>
          <a:p>
            <a:r>
              <a:rPr lang="fr-FR" dirty="0">
                <a:solidFill>
                  <a:srgbClr val="006CA9"/>
                </a:solidFill>
              </a:rPr>
              <a:t>Une rémunération attractive et juste, tenant compte des contraintes budgétaires</a:t>
            </a:r>
          </a:p>
          <a:p>
            <a:endParaRPr lang="fr-FR" dirty="0"/>
          </a:p>
        </p:txBody>
      </p:sp>
      <p:sp>
        <p:nvSpPr>
          <p:cNvPr id="28" name="Espace réservé du texte 27">
            <a:extLst>
              <a:ext uri="{FF2B5EF4-FFF2-40B4-BE49-F238E27FC236}">
                <a16:creationId xmlns:a16="http://schemas.microsoft.com/office/drawing/2014/main" id="{63A2F0A6-17B7-3C97-AE9F-353556746FC5}"/>
              </a:ext>
            </a:extLst>
          </p:cNvPr>
          <p:cNvSpPr>
            <a:spLocks noGrp="1"/>
          </p:cNvSpPr>
          <p:nvPr>
            <p:ph type="body" sz="quarter" idx="10"/>
          </p:nvPr>
        </p:nvSpPr>
        <p:spPr>
          <a:xfrm>
            <a:off x="401801" y="483196"/>
            <a:ext cx="8208962" cy="360362"/>
          </a:xfrm>
        </p:spPr>
        <p:txBody>
          <a:bodyPr/>
          <a:lstStyle/>
          <a:p>
            <a:r>
              <a:rPr lang="fr-FR" dirty="0"/>
              <a:t>Axe 5 de la stratégie pluriannuelle en matière de RH pour 2021-2026 :</a:t>
            </a:r>
          </a:p>
          <a:p>
            <a:endParaRPr lang="fr-FR" dirty="0"/>
          </a:p>
        </p:txBody>
      </p:sp>
      <p:sp>
        <p:nvSpPr>
          <p:cNvPr id="29" name="ZoneTexte 28">
            <a:extLst>
              <a:ext uri="{FF2B5EF4-FFF2-40B4-BE49-F238E27FC236}">
                <a16:creationId xmlns:a16="http://schemas.microsoft.com/office/drawing/2014/main" id="{6943146B-05DE-1266-5BD0-230470EC5083}"/>
              </a:ext>
            </a:extLst>
          </p:cNvPr>
          <p:cNvSpPr txBox="1"/>
          <p:nvPr/>
        </p:nvSpPr>
        <p:spPr>
          <a:xfrm rot="16200000">
            <a:off x="1222349" y="2853797"/>
            <a:ext cx="1368152" cy="400110"/>
          </a:xfrm>
          <a:prstGeom prst="rect">
            <a:avLst/>
          </a:prstGeom>
          <a:noFill/>
        </p:spPr>
        <p:txBody>
          <a:bodyPr wrap="square" rtlCol="0">
            <a:spAutoFit/>
          </a:bodyPr>
          <a:lstStyle/>
          <a:p>
            <a:r>
              <a:rPr lang="fr-FR" sz="2000" dirty="0">
                <a:solidFill>
                  <a:schemeClr val="accent2">
                    <a:lumMod val="75000"/>
                  </a:schemeClr>
                </a:solidFill>
              </a:rPr>
              <a:t>OBJECTIFS</a:t>
            </a:r>
          </a:p>
        </p:txBody>
      </p:sp>
      <p:sp>
        <p:nvSpPr>
          <p:cNvPr id="3" name="Arc plein 2">
            <a:extLst>
              <a:ext uri="{FF2B5EF4-FFF2-40B4-BE49-F238E27FC236}">
                <a16:creationId xmlns:a16="http://schemas.microsoft.com/office/drawing/2014/main" id="{F4FFE6E1-3704-6283-A005-C63D93AEF483}"/>
              </a:ext>
            </a:extLst>
          </p:cNvPr>
          <p:cNvSpPr/>
          <p:nvPr/>
        </p:nvSpPr>
        <p:spPr>
          <a:xfrm>
            <a:off x="-1122159" y="1247444"/>
            <a:ext cx="3612816" cy="3612816"/>
          </a:xfrm>
          <a:prstGeom prst="blockArc">
            <a:avLst>
              <a:gd name="adj1" fmla="val 18900000"/>
              <a:gd name="adj2" fmla="val 2700000"/>
              <a:gd name="adj3" fmla="val 598"/>
            </a:avLst>
          </a:prstGeom>
        </p:spPr>
        <p:style>
          <a:lnRef idx="2">
            <a:schemeClr val="accent3">
              <a:hueOff val="0"/>
              <a:satOff val="0"/>
              <a:lumOff val="0"/>
              <a:alphaOff val="0"/>
            </a:schemeClr>
          </a:lnRef>
          <a:fillRef idx="0">
            <a:schemeClr val="accent2">
              <a:tint val="90000"/>
              <a:hueOff val="0"/>
              <a:satOff val="0"/>
              <a:lumOff val="0"/>
              <a:alphaOff val="0"/>
            </a:schemeClr>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4" name="Forme libre : forme 3">
            <a:extLst>
              <a:ext uri="{FF2B5EF4-FFF2-40B4-BE49-F238E27FC236}">
                <a16:creationId xmlns:a16="http://schemas.microsoft.com/office/drawing/2014/main" id="{E6C17BD8-6561-2493-5482-493446C0E426}"/>
              </a:ext>
            </a:extLst>
          </p:cNvPr>
          <p:cNvSpPr/>
          <p:nvPr/>
        </p:nvSpPr>
        <p:spPr>
          <a:xfrm>
            <a:off x="2212929" y="1919859"/>
            <a:ext cx="5012422" cy="412302"/>
          </a:xfrm>
          <a:custGeom>
            <a:avLst/>
            <a:gdLst>
              <a:gd name="connsiteX0" fmla="*/ 0 w 5012422"/>
              <a:gd name="connsiteY0" fmla="*/ 0 h 412302"/>
              <a:gd name="connsiteX1" fmla="*/ 5012422 w 5012422"/>
              <a:gd name="connsiteY1" fmla="*/ 0 h 412302"/>
              <a:gd name="connsiteX2" fmla="*/ 5012422 w 5012422"/>
              <a:gd name="connsiteY2" fmla="*/ 412302 h 412302"/>
              <a:gd name="connsiteX3" fmla="*/ 0 w 5012422"/>
              <a:gd name="connsiteY3" fmla="*/ 412302 h 412302"/>
              <a:gd name="connsiteX4" fmla="*/ 0 w 5012422"/>
              <a:gd name="connsiteY4" fmla="*/ 0 h 412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12422" h="412302">
                <a:moveTo>
                  <a:pt x="0" y="0"/>
                </a:moveTo>
                <a:lnTo>
                  <a:pt x="5012422" y="0"/>
                </a:lnTo>
                <a:lnTo>
                  <a:pt x="5012422" y="412302"/>
                </a:lnTo>
                <a:lnTo>
                  <a:pt x="0" y="412302"/>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27265" tIns="35560" rIns="35560" bIns="35560" numCol="1" spcCol="1270" anchor="ctr" anchorCtr="0">
            <a:noAutofit/>
          </a:bodyPr>
          <a:lstStyle/>
          <a:p>
            <a:pPr marL="0" lvl="0" indent="0" algn="just" defTabSz="622300">
              <a:lnSpc>
                <a:spcPct val="90000"/>
              </a:lnSpc>
              <a:spcBef>
                <a:spcPct val="0"/>
              </a:spcBef>
              <a:spcAft>
                <a:spcPct val="35000"/>
              </a:spcAft>
              <a:buNone/>
            </a:pPr>
            <a:r>
              <a:rPr lang="fr-FR" sz="1400" b="0" kern="1200" dirty="0"/>
              <a:t>Ajuster le système de rémunération vers plus d’attractivité et d’équité</a:t>
            </a:r>
          </a:p>
        </p:txBody>
      </p:sp>
      <p:sp>
        <p:nvSpPr>
          <p:cNvPr id="5" name="Ellipse 4">
            <a:extLst>
              <a:ext uri="{FF2B5EF4-FFF2-40B4-BE49-F238E27FC236}">
                <a16:creationId xmlns:a16="http://schemas.microsoft.com/office/drawing/2014/main" id="{905F516C-908C-6204-264A-641D45DAE466}"/>
              </a:ext>
            </a:extLst>
          </p:cNvPr>
          <p:cNvSpPr/>
          <p:nvPr/>
        </p:nvSpPr>
        <p:spPr>
          <a:xfrm>
            <a:off x="1955240" y="1868322"/>
            <a:ext cx="515377" cy="515377"/>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Forme libre : forme 5">
            <a:extLst>
              <a:ext uri="{FF2B5EF4-FFF2-40B4-BE49-F238E27FC236}">
                <a16:creationId xmlns:a16="http://schemas.microsoft.com/office/drawing/2014/main" id="{B2606192-E37C-4E11-8134-EAE8EF9D0956}"/>
              </a:ext>
            </a:extLst>
          </p:cNvPr>
          <p:cNvSpPr/>
          <p:nvPr/>
        </p:nvSpPr>
        <p:spPr>
          <a:xfrm>
            <a:off x="2449311" y="2538420"/>
            <a:ext cx="4776040" cy="412302"/>
          </a:xfrm>
          <a:custGeom>
            <a:avLst/>
            <a:gdLst>
              <a:gd name="connsiteX0" fmla="*/ 0 w 4776040"/>
              <a:gd name="connsiteY0" fmla="*/ 0 h 412302"/>
              <a:gd name="connsiteX1" fmla="*/ 4776040 w 4776040"/>
              <a:gd name="connsiteY1" fmla="*/ 0 h 412302"/>
              <a:gd name="connsiteX2" fmla="*/ 4776040 w 4776040"/>
              <a:gd name="connsiteY2" fmla="*/ 412302 h 412302"/>
              <a:gd name="connsiteX3" fmla="*/ 0 w 4776040"/>
              <a:gd name="connsiteY3" fmla="*/ 412302 h 412302"/>
              <a:gd name="connsiteX4" fmla="*/ 0 w 4776040"/>
              <a:gd name="connsiteY4" fmla="*/ 0 h 412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6040" h="412302">
                <a:moveTo>
                  <a:pt x="0" y="0"/>
                </a:moveTo>
                <a:lnTo>
                  <a:pt x="4776040" y="0"/>
                </a:lnTo>
                <a:lnTo>
                  <a:pt x="4776040" y="412302"/>
                </a:lnTo>
                <a:lnTo>
                  <a:pt x="0" y="412302"/>
                </a:lnTo>
                <a:lnTo>
                  <a:pt x="0" y="0"/>
                </a:lnTo>
                <a:close/>
              </a:path>
            </a:pathLst>
          </a:custGeom>
        </p:spPr>
        <p:style>
          <a:lnRef idx="2">
            <a:schemeClr val="lt1">
              <a:hueOff val="0"/>
              <a:satOff val="0"/>
              <a:lumOff val="0"/>
              <a:alphaOff val="0"/>
            </a:schemeClr>
          </a:lnRef>
          <a:fillRef idx="1">
            <a:schemeClr val="accent2">
              <a:hueOff val="1560506"/>
              <a:satOff val="-1946"/>
              <a:lumOff val="458"/>
              <a:alphaOff val="0"/>
            </a:schemeClr>
          </a:fillRef>
          <a:effectRef idx="0">
            <a:schemeClr val="accent2">
              <a:hueOff val="1560506"/>
              <a:satOff val="-1946"/>
              <a:lumOff val="458"/>
              <a:alphaOff val="0"/>
            </a:schemeClr>
          </a:effectRef>
          <a:fontRef idx="minor">
            <a:schemeClr val="lt1"/>
          </a:fontRef>
        </p:style>
        <p:txBody>
          <a:bodyPr spcFirstLastPara="0" vert="horz" wrap="square" lIns="327265" tIns="35560" rIns="35560" bIns="35560" numCol="1" spcCol="1270" anchor="ctr" anchorCtr="0">
            <a:noAutofit/>
          </a:bodyPr>
          <a:lstStyle/>
          <a:p>
            <a:pPr marL="0" lvl="0" indent="0" algn="l" defTabSz="622300">
              <a:lnSpc>
                <a:spcPct val="90000"/>
              </a:lnSpc>
              <a:spcBef>
                <a:spcPct val="0"/>
              </a:spcBef>
              <a:spcAft>
                <a:spcPct val="35000"/>
              </a:spcAft>
              <a:buNone/>
            </a:pPr>
            <a:r>
              <a:rPr lang="fr-FR" sz="1400" b="0" kern="1200" dirty="0"/>
              <a:t>Piloter le budget RH en tenant compte des contraintes</a:t>
            </a:r>
          </a:p>
        </p:txBody>
      </p:sp>
      <p:sp>
        <p:nvSpPr>
          <p:cNvPr id="7" name="Ellipse 6">
            <a:extLst>
              <a:ext uri="{FF2B5EF4-FFF2-40B4-BE49-F238E27FC236}">
                <a16:creationId xmlns:a16="http://schemas.microsoft.com/office/drawing/2014/main" id="{9EAFE012-DF77-310D-25CF-D816F5DB84AD}"/>
              </a:ext>
            </a:extLst>
          </p:cNvPr>
          <p:cNvSpPr/>
          <p:nvPr/>
        </p:nvSpPr>
        <p:spPr>
          <a:xfrm>
            <a:off x="2191622" y="2486882"/>
            <a:ext cx="515377" cy="515377"/>
          </a:xfrm>
          <a:prstGeom prst="ellipse">
            <a:avLst/>
          </a:prstGeom>
        </p:spPr>
        <p:style>
          <a:lnRef idx="2">
            <a:schemeClr val="accent2">
              <a:hueOff val="1560506"/>
              <a:satOff val="-1946"/>
              <a:lumOff val="458"/>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Forme libre : forme 8">
            <a:extLst>
              <a:ext uri="{FF2B5EF4-FFF2-40B4-BE49-F238E27FC236}">
                <a16:creationId xmlns:a16="http://schemas.microsoft.com/office/drawing/2014/main" id="{0A65C108-00D8-1CAE-5174-86A10FB06B88}"/>
              </a:ext>
            </a:extLst>
          </p:cNvPr>
          <p:cNvSpPr/>
          <p:nvPr/>
        </p:nvSpPr>
        <p:spPr>
          <a:xfrm>
            <a:off x="2449311" y="3156981"/>
            <a:ext cx="4776040" cy="412302"/>
          </a:xfrm>
          <a:custGeom>
            <a:avLst/>
            <a:gdLst>
              <a:gd name="connsiteX0" fmla="*/ 0 w 4776040"/>
              <a:gd name="connsiteY0" fmla="*/ 0 h 412302"/>
              <a:gd name="connsiteX1" fmla="*/ 4776040 w 4776040"/>
              <a:gd name="connsiteY1" fmla="*/ 0 h 412302"/>
              <a:gd name="connsiteX2" fmla="*/ 4776040 w 4776040"/>
              <a:gd name="connsiteY2" fmla="*/ 412302 h 412302"/>
              <a:gd name="connsiteX3" fmla="*/ 0 w 4776040"/>
              <a:gd name="connsiteY3" fmla="*/ 412302 h 412302"/>
              <a:gd name="connsiteX4" fmla="*/ 0 w 4776040"/>
              <a:gd name="connsiteY4" fmla="*/ 0 h 412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6040" h="412302">
                <a:moveTo>
                  <a:pt x="0" y="0"/>
                </a:moveTo>
                <a:lnTo>
                  <a:pt x="4776040" y="0"/>
                </a:lnTo>
                <a:lnTo>
                  <a:pt x="4776040" y="412302"/>
                </a:lnTo>
                <a:lnTo>
                  <a:pt x="0" y="412302"/>
                </a:lnTo>
                <a:lnTo>
                  <a:pt x="0" y="0"/>
                </a:lnTo>
                <a:close/>
              </a:path>
            </a:pathLst>
          </a:custGeom>
        </p:spPr>
        <p:style>
          <a:lnRef idx="2">
            <a:schemeClr val="lt1">
              <a:hueOff val="0"/>
              <a:satOff val="0"/>
              <a:lumOff val="0"/>
              <a:alphaOff val="0"/>
            </a:schemeClr>
          </a:lnRef>
          <a:fillRef idx="1">
            <a:schemeClr val="accent2">
              <a:hueOff val="3121013"/>
              <a:satOff val="-3893"/>
              <a:lumOff val="915"/>
              <a:alphaOff val="0"/>
            </a:schemeClr>
          </a:fillRef>
          <a:effectRef idx="0">
            <a:schemeClr val="accent2">
              <a:hueOff val="3121013"/>
              <a:satOff val="-3893"/>
              <a:lumOff val="915"/>
              <a:alphaOff val="0"/>
            </a:schemeClr>
          </a:effectRef>
          <a:fontRef idx="minor">
            <a:schemeClr val="lt1"/>
          </a:fontRef>
        </p:style>
        <p:txBody>
          <a:bodyPr spcFirstLastPara="0" vert="horz" wrap="square" lIns="327265" tIns="35560" rIns="35560" bIns="35560" numCol="1" spcCol="1270" anchor="ctr" anchorCtr="0">
            <a:noAutofit/>
          </a:bodyPr>
          <a:lstStyle/>
          <a:p>
            <a:pPr marL="0" lvl="0" indent="0" algn="l" defTabSz="622300">
              <a:lnSpc>
                <a:spcPct val="90000"/>
              </a:lnSpc>
              <a:spcBef>
                <a:spcPct val="0"/>
              </a:spcBef>
              <a:spcAft>
                <a:spcPct val="35000"/>
              </a:spcAft>
              <a:buNone/>
            </a:pPr>
            <a:r>
              <a:rPr lang="fr-FR" sz="1400" b="0" kern="1200" dirty="0"/>
              <a:t>Reprendre la démarche de </a:t>
            </a:r>
            <a:r>
              <a:rPr lang="fr-FR" sz="1400" b="0" kern="1200" dirty="0" err="1"/>
              <a:t>déprécarisation</a:t>
            </a:r>
            <a:endParaRPr lang="fr-FR" sz="1400" b="0" kern="1200" dirty="0"/>
          </a:p>
        </p:txBody>
      </p:sp>
      <p:sp>
        <p:nvSpPr>
          <p:cNvPr id="12" name="Ellipse 11">
            <a:extLst>
              <a:ext uri="{FF2B5EF4-FFF2-40B4-BE49-F238E27FC236}">
                <a16:creationId xmlns:a16="http://schemas.microsoft.com/office/drawing/2014/main" id="{077CC7DD-C80E-E20C-309A-3E20F3D94D3B}"/>
              </a:ext>
            </a:extLst>
          </p:cNvPr>
          <p:cNvSpPr/>
          <p:nvPr/>
        </p:nvSpPr>
        <p:spPr>
          <a:xfrm>
            <a:off x="2191622" y="3105443"/>
            <a:ext cx="515377" cy="515377"/>
          </a:xfrm>
          <a:prstGeom prst="ellipse">
            <a:avLst/>
          </a:prstGeom>
        </p:spPr>
        <p:style>
          <a:lnRef idx="2">
            <a:schemeClr val="accent2">
              <a:hueOff val="3121013"/>
              <a:satOff val="-3893"/>
              <a:lumOff val="915"/>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3" name="Forme libre : forme 12">
            <a:extLst>
              <a:ext uri="{FF2B5EF4-FFF2-40B4-BE49-F238E27FC236}">
                <a16:creationId xmlns:a16="http://schemas.microsoft.com/office/drawing/2014/main" id="{566C52A6-60DA-486C-6E6E-925487ECF940}"/>
              </a:ext>
            </a:extLst>
          </p:cNvPr>
          <p:cNvSpPr/>
          <p:nvPr/>
        </p:nvSpPr>
        <p:spPr>
          <a:xfrm>
            <a:off x="2212929" y="3775541"/>
            <a:ext cx="5012422" cy="412302"/>
          </a:xfrm>
          <a:custGeom>
            <a:avLst/>
            <a:gdLst>
              <a:gd name="connsiteX0" fmla="*/ 0 w 5012422"/>
              <a:gd name="connsiteY0" fmla="*/ 0 h 412302"/>
              <a:gd name="connsiteX1" fmla="*/ 5012422 w 5012422"/>
              <a:gd name="connsiteY1" fmla="*/ 0 h 412302"/>
              <a:gd name="connsiteX2" fmla="*/ 5012422 w 5012422"/>
              <a:gd name="connsiteY2" fmla="*/ 412302 h 412302"/>
              <a:gd name="connsiteX3" fmla="*/ 0 w 5012422"/>
              <a:gd name="connsiteY3" fmla="*/ 412302 h 412302"/>
              <a:gd name="connsiteX4" fmla="*/ 0 w 5012422"/>
              <a:gd name="connsiteY4" fmla="*/ 0 h 412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12422" h="412302">
                <a:moveTo>
                  <a:pt x="0" y="0"/>
                </a:moveTo>
                <a:lnTo>
                  <a:pt x="5012422" y="0"/>
                </a:lnTo>
                <a:lnTo>
                  <a:pt x="5012422" y="412302"/>
                </a:lnTo>
                <a:lnTo>
                  <a:pt x="0" y="412302"/>
                </a:lnTo>
                <a:lnTo>
                  <a:pt x="0" y="0"/>
                </a:lnTo>
                <a:close/>
              </a:path>
            </a:pathLst>
          </a:custGeom>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txBody>
          <a:bodyPr spcFirstLastPara="0" vert="horz" wrap="square" lIns="327265" tIns="35560" rIns="35560" bIns="35560" numCol="1" spcCol="1270" anchor="ctr" anchorCtr="0">
            <a:noAutofit/>
          </a:bodyPr>
          <a:lstStyle/>
          <a:p>
            <a:pPr marL="0" lvl="0" indent="0" algn="l" defTabSz="622300">
              <a:lnSpc>
                <a:spcPct val="90000"/>
              </a:lnSpc>
              <a:spcBef>
                <a:spcPct val="0"/>
              </a:spcBef>
              <a:spcAft>
                <a:spcPct val="35000"/>
              </a:spcAft>
              <a:buNone/>
            </a:pPr>
            <a:r>
              <a:rPr lang="fr-FR" sz="1400" b="0" kern="1200" dirty="0"/>
              <a:t>Développer des éléments de reconnaissance non monétaires</a:t>
            </a:r>
          </a:p>
        </p:txBody>
      </p:sp>
      <p:sp>
        <p:nvSpPr>
          <p:cNvPr id="15" name="Ellipse 14">
            <a:extLst>
              <a:ext uri="{FF2B5EF4-FFF2-40B4-BE49-F238E27FC236}">
                <a16:creationId xmlns:a16="http://schemas.microsoft.com/office/drawing/2014/main" id="{E1905D56-87E0-FDA3-C936-B951373B77EF}"/>
              </a:ext>
            </a:extLst>
          </p:cNvPr>
          <p:cNvSpPr/>
          <p:nvPr/>
        </p:nvSpPr>
        <p:spPr>
          <a:xfrm>
            <a:off x="1955240" y="3724004"/>
            <a:ext cx="515377" cy="515377"/>
          </a:xfrm>
          <a:prstGeom prst="ellipse">
            <a:avLst/>
          </a:prstGeom>
        </p:spPr>
        <p:style>
          <a:lnRef idx="2">
            <a:schemeClr val="accent2">
              <a:hueOff val="4681519"/>
              <a:satOff val="-5839"/>
              <a:lumOff val="1373"/>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Flèche : droite 15">
            <a:extLst>
              <a:ext uri="{FF2B5EF4-FFF2-40B4-BE49-F238E27FC236}">
                <a16:creationId xmlns:a16="http://schemas.microsoft.com/office/drawing/2014/main" id="{85EC8EF3-B028-564A-9FE4-1B8C87EC9A02}"/>
              </a:ext>
            </a:extLst>
          </p:cNvPr>
          <p:cNvSpPr/>
          <p:nvPr/>
        </p:nvSpPr>
        <p:spPr>
          <a:xfrm>
            <a:off x="684249" y="1015256"/>
            <a:ext cx="324717" cy="232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C23A71B5-49D8-CD79-F387-F32A446ECF2E}"/>
              </a:ext>
            </a:extLst>
          </p:cNvPr>
          <p:cNvSpPr txBox="1"/>
          <p:nvPr/>
        </p:nvSpPr>
        <p:spPr>
          <a:xfrm>
            <a:off x="239166" y="4369216"/>
            <a:ext cx="7285161" cy="369332"/>
          </a:xfrm>
          <a:prstGeom prst="rect">
            <a:avLst/>
          </a:prstGeom>
          <a:noFill/>
        </p:spPr>
        <p:txBody>
          <a:bodyPr wrap="square">
            <a:spAutoFit/>
          </a:bodyPr>
          <a:lstStyle/>
          <a:p>
            <a:r>
              <a:rPr lang="fr-FR" dirty="0">
                <a:solidFill>
                  <a:srgbClr val="EF9D00"/>
                </a:solidFill>
              </a:rPr>
              <a:t>Chantier inscrit à l’agenda social pour l’année 2023</a:t>
            </a:r>
          </a:p>
        </p:txBody>
      </p:sp>
    </p:spTree>
    <p:extLst>
      <p:ext uri="{BB962C8B-B14F-4D97-AF65-F5344CB8AC3E}">
        <p14:creationId xmlns:p14="http://schemas.microsoft.com/office/powerpoint/2010/main" val="80100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4" grpId="0" animBg="1"/>
      <p:bldP spid="6" grpId="0" animBg="1"/>
      <p:bldP spid="9" grpId="0" animBg="1"/>
      <p:bldP spid="13" grpId="0" animBg="1"/>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b="1" dirty="0"/>
              <a:t>Objectif n°5 : Constats et proposition</a:t>
            </a:r>
          </a:p>
          <a:p>
            <a:endParaRPr lang="fr-FR" sz="1400" dirty="0"/>
          </a:p>
        </p:txBody>
      </p:sp>
      <p:sp>
        <p:nvSpPr>
          <p:cNvPr id="6" name="Rectangle : coins arrondis 5">
            <a:extLst>
              <a:ext uri="{FF2B5EF4-FFF2-40B4-BE49-F238E27FC236}">
                <a16:creationId xmlns:a16="http://schemas.microsoft.com/office/drawing/2014/main" id="{60575DB8-F781-34D4-FF98-CFD10474A24D}"/>
              </a:ext>
            </a:extLst>
          </p:cNvPr>
          <p:cNvSpPr/>
          <p:nvPr/>
        </p:nvSpPr>
        <p:spPr>
          <a:xfrm>
            <a:off x="395536" y="1203276"/>
            <a:ext cx="8424936" cy="360362"/>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Constats</a:t>
            </a:r>
          </a:p>
        </p:txBody>
      </p:sp>
      <p:sp>
        <p:nvSpPr>
          <p:cNvPr id="8" name="Espace réservé du texte 1">
            <a:extLst>
              <a:ext uri="{FF2B5EF4-FFF2-40B4-BE49-F238E27FC236}">
                <a16:creationId xmlns:a16="http://schemas.microsoft.com/office/drawing/2014/main" id="{7069FB7A-4B05-0F7C-2FF7-F9F0D45787CB}"/>
              </a:ext>
            </a:extLst>
          </p:cNvPr>
          <p:cNvSpPr txBox="1">
            <a:spLocks noGrp="1"/>
          </p:cNvSpPr>
          <p:nvPr>
            <p:ph type="body" sz="quarter" idx="10"/>
          </p:nvPr>
        </p:nvSpPr>
        <p:spPr>
          <a:xfrm>
            <a:off x="395288" y="479425"/>
            <a:ext cx="8208962" cy="360363"/>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a:solidFill>
                  <a:srgbClr val="EF9D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fr-FR" b="1" dirty="0"/>
              <a:t>Objectif n°5 : </a:t>
            </a:r>
            <a:r>
              <a:rPr lang="fr-FR" u="sng" dirty="0"/>
              <a:t>Résorption de la précarité </a:t>
            </a:r>
            <a:r>
              <a:rPr lang="fr-FR" dirty="0"/>
              <a:t>: le versement d’un régime indemnitaire aux agents contractuels non permanents</a:t>
            </a:r>
          </a:p>
        </p:txBody>
      </p:sp>
      <p:sp>
        <p:nvSpPr>
          <p:cNvPr id="4" name="Forme libre : forme 3">
            <a:extLst>
              <a:ext uri="{FF2B5EF4-FFF2-40B4-BE49-F238E27FC236}">
                <a16:creationId xmlns:a16="http://schemas.microsoft.com/office/drawing/2014/main" id="{105FD36F-B1A5-CC07-3317-CE22B24E2325}"/>
              </a:ext>
            </a:extLst>
          </p:cNvPr>
          <p:cNvSpPr/>
          <p:nvPr/>
        </p:nvSpPr>
        <p:spPr>
          <a:xfrm>
            <a:off x="637276" y="1678868"/>
            <a:ext cx="1852600" cy="1111559"/>
          </a:xfrm>
          <a:custGeom>
            <a:avLst/>
            <a:gdLst>
              <a:gd name="connsiteX0" fmla="*/ 0 w 1852600"/>
              <a:gd name="connsiteY0" fmla="*/ 0 h 1111559"/>
              <a:gd name="connsiteX1" fmla="*/ 1852600 w 1852600"/>
              <a:gd name="connsiteY1" fmla="*/ 0 h 1111559"/>
              <a:gd name="connsiteX2" fmla="*/ 1852600 w 1852600"/>
              <a:gd name="connsiteY2" fmla="*/ 1111559 h 1111559"/>
              <a:gd name="connsiteX3" fmla="*/ 0 w 1852600"/>
              <a:gd name="connsiteY3" fmla="*/ 1111559 h 1111559"/>
              <a:gd name="connsiteX4" fmla="*/ 0 w 1852600"/>
              <a:gd name="connsiteY4" fmla="*/ 0 h 11115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2600" h="1111559">
                <a:moveTo>
                  <a:pt x="0" y="0"/>
                </a:moveTo>
                <a:lnTo>
                  <a:pt x="1852600" y="0"/>
                </a:lnTo>
                <a:lnTo>
                  <a:pt x="1852600" y="1111559"/>
                </a:lnTo>
                <a:lnTo>
                  <a:pt x="0" y="1111559"/>
                </a:lnTo>
                <a:lnTo>
                  <a:pt x="0" y="0"/>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Agents contractuels non permanents : remplaçants d’agents indisponibles et agents recrutés pour un besoin occasionnel ou saisonnier</a:t>
            </a:r>
          </a:p>
        </p:txBody>
      </p:sp>
      <p:sp>
        <p:nvSpPr>
          <p:cNvPr id="7" name="Forme libre : forme 6">
            <a:extLst>
              <a:ext uri="{FF2B5EF4-FFF2-40B4-BE49-F238E27FC236}">
                <a16:creationId xmlns:a16="http://schemas.microsoft.com/office/drawing/2014/main" id="{6A8E8725-7A9F-5EA9-CFBA-9D2126821055}"/>
              </a:ext>
            </a:extLst>
          </p:cNvPr>
          <p:cNvSpPr/>
          <p:nvPr/>
        </p:nvSpPr>
        <p:spPr>
          <a:xfrm>
            <a:off x="2707060" y="1678867"/>
            <a:ext cx="1852600" cy="1111559"/>
          </a:xfrm>
          <a:custGeom>
            <a:avLst/>
            <a:gdLst>
              <a:gd name="connsiteX0" fmla="*/ 0 w 1852600"/>
              <a:gd name="connsiteY0" fmla="*/ 0 h 1111559"/>
              <a:gd name="connsiteX1" fmla="*/ 1852600 w 1852600"/>
              <a:gd name="connsiteY1" fmla="*/ 0 h 1111559"/>
              <a:gd name="connsiteX2" fmla="*/ 1852600 w 1852600"/>
              <a:gd name="connsiteY2" fmla="*/ 1111559 h 1111559"/>
              <a:gd name="connsiteX3" fmla="*/ 0 w 1852600"/>
              <a:gd name="connsiteY3" fmla="*/ 1111559 h 1111559"/>
              <a:gd name="connsiteX4" fmla="*/ 0 w 1852600"/>
              <a:gd name="connsiteY4" fmla="*/ 0 h 11115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2600" h="1111559">
                <a:moveTo>
                  <a:pt x="0" y="0"/>
                </a:moveTo>
                <a:lnTo>
                  <a:pt x="1852600" y="0"/>
                </a:lnTo>
                <a:lnTo>
                  <a:pt x="1852600" y="1111559"/>
                </a:lnTo>
                <a:lnTo>
                  <a:pt x="0" y="1111559"/>
                </a:lnTo>
                <a:lnTo>
                  <a:pt x="0" y="0"/>
                </a:lnTo>
                <a:close/>
              </a:path>
            </a:pathLst>
          </a:cu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FR" sz="1300" kern="1200" dirty="0"/>
              <a:t>Ces agents perçoivent le traitement indiciaire ainsi que la Prime de Fin d’Année s’ils ont 6 mois de présence sur la période de référence</a:t>
            </a:r>
          </a:p>
        </p:txBody>
      </p:sp>
      <p:sp>
        <p:nvSpPr>
          <p:cNvPr id="9" name="Forme libre : forme 8">
            <a:extLst>
              <a:ext uri="{FF2B5EF4-FFF2-40B4-BE49-F238E27FC236}">
                <a16:creationId xmlns:a16="http://schemas.microsoft.com/office/drawing/2014/main" id="{B19C58AA-71D5-6218-9C47-B785C17D82B9}"/>
              </a:ext>
            </a:extLst>
          </p:cNvPr>
          <p:cNvSpPr/>
          <p:nvPr/>
        </p:nvSpPr>
        <p:spPr>
          <a:xfrm>
            <a:off x="4776844" y="1678866"/>
            <a:ext cx="1852600" cy="1111559"/>
          </a:xfrm>
          <a:custGeom>
            <a:avLst/>
            <a:gdLst>
              <a:gd name="connsiteX0" fmla="*/ 0 w 1852600"/>
              <a:gd name="connsiteY0" fmla="*/ 0 h 1111559"/>
              <a:gd name="connsiteX1" fmla="*/ 1852600 w 1852600"/>
              <a:gd name="connsiteY1" fmla="*/ 0 h 1111559"/>
              <a:gd name="connsiteX2" fmla="*/ 1852600 w 1852600"/>
              <a:gd name="connsiteY2" fmla="*/ 1111559 h 1111559"/>
              <a:gd name="connsiteX3" fmla="*/ 0 w 1852600"/>
              <a:gd name="connsiteY3" fmla="*/ 1111559 h 1111559"/>
              <a:gd name="connsiteX4" fmla="*/ 0 w 1852600"/>
              <a:gd name="connsiteY4" fmla="*/ 0 h 11115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2600" h="1111559">
                <a:moveTo>
                  <a:pt x="0" y="0"/>
                </a:moveTo>
                <a:lnTo>
                  <a:pt x="1852600" y="0"/>
                </a:lnTo>
                <a:lnTo>
                  <a:pt x="1852600" y="1111559"/>
                </a:lnTo>
                <a:lnTo>
                  <a:pt x="0" y="1111559"/>
                </a:lnTo>
                <a:lnTo>
                  <a:pt x="0" y="0"/>
                </a:lnTo>
                <a:close/>
              </a:path>
            </a:pathLst>
          </a:cu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Des agents non permanents exercent parfois leurs fonctions depuis un certain temps au sein de nos collectivités</a:t>
            </a:r>
          </a:p>
        </p:txBody>
      </p:sp>
      <p:sp>
        <p:nvSpPr>
          <p:cNvPr id="10" name="Forme libre : forme 9">
            <a:extLst>
              <a:ext uri="{FF2B5EF4-FFF2-40B4-BE49-F238E27FC236}">
                <a16:creationId xmlns:a16="http://schemas.microsoft.com/office/drawing/2014/main" id="{3494E656-9798-5F63-6276-8C3F318B943F}"/>
              </a:ext>
            </a:extLst>
          </p:cNvPr>
          <p:cNvSpPr/>
          <p:nvPr/>
        </p:nvSpPr>
        <p:spPr>
          <a:xfrm>
            <a:off x="6829057" y="1678865"/>
            <a:ext cx="1852600" cy="1111559"/>
          </a:xfrm>
          <a:custGeom>
            <a:avLst/>
            <a:gdLst>
              <a:gd name="connsiteX0" fmla="*/ 0 w 1852600"/>
              <a:gd name="connsiteY0" fmla="*/ 0 h 1111559"/>
              <a:gd name="connsiteX1" fmla="*/ 1852600 w 1852600"/>
              <a:gd name="connsiteY1" fmla="*/ 0 h 1111559"/>
              <a:gd name="connsiteX2" fmla="*/ 1852600 w 1852600"/>
              <a:gd name="connsiteY2" fmla="*/ 1111559 h 1111559"/>
              <a:gd name="connsiteX3" fmla="*/ 0 w 1852600"/>
              <a:gd name="connsiteY3" fmla="*/ 1111559 h 1111559"/>
              <a:gd name="connsiteX4" fmla="*/ 0 w 1852600"/>
              <a:gd name="connsiteY4" fmla="*/ 0 h 11115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2600" h="1111559">
                <a:moveTo>
                  <a:pt x="0" y="0"/>
                </a:moveTo>
                <a:lnTo>
                  <a:pt x="1852600" y="0"/>
                </a:lnTo>
                <a:lnTo>
                  <a:pt x="1852600" y="1111559"/>
                </a:lnTo>
                <a:lnTo>
                  <a:pt x="0" y="1111559"/>
                </a:lnTo>
                <a:lnTo>
                  <a:pt x="0" y="0"/>
                </a:lnTo>
                <a:close/>
              </a:path>
            </a:pathLst>
          </a:cu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Des difficultés, liées notamment à la faible rémunération, apparaissent pour recruter sur certains emplois</a:t>
            </a:r>
          </a:p>
        </p:txBody>
      </p:sp>
      <p:grpSp>
        <p:nvGrpSpPr>
          <p:cNvPr id="3" name="Groupe 2">
            <a:extLst>
              <a:ext uri="{FF2B5EF4-FFF2-40B4-BE49-F238E27FC236}">
                <a16:creationId xmlns:a16="http://schemas.microsoft.com/office/drawing/2014/main" id="{115DF1A7-7BEF-B538-C6A9-FE629AE478CF}"/>
              </a:ext>
            </a:extLst>
          </p:cNvPr>
          <p:cNvGrpSpPr/>
          <p:nvPr/>
        </p:nvGrpSpPr>
        <p:grpSpPr>
          <a:xfrm>
            <a:off x="395288" y="3082024"/>
            <a:ext cx="8424936" cy="1226786"/>
            <a:chOff x="395288" y="3082024"/>
            <a:chExt cx="8424936" cy="1226786"/>
          </a:xfrm>
        </p:grpSpPr>
        <p:sp>
          <p:nvSpPr>
            <p:cNvPr id="2" name="Rectangle : coins arrondis 1">
              <a:extLst>
                <a:ext uri="{FF2B5EF4-FFF2-40B4-BE49-F238E27FC236}">
                  <a16:creationId xmlns:a16="http://schemas.microsoft.com/office/drawing/2014/main" id="{3B5E7CC1-4B34-640F-644B-9316B88716C0}"/>
                </a:ext>
              </a:extLst>
            </p:cNvPr>
            <p:cNvSpPr/>
            <p:nvPr/>
          </p:nvSpPr>
          <p:spPr>
            <a:xfrm>
              <a:off x="395288" y="3082024"/>
              <a:ext cx="8424936" cy="360362"/>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Proposition</a:t>
              </a:r>
            </a:p>
          </p:txBody>
        </p:sp>
        <p:sp>
          <p:nvSpPr>
            <p:cNvPr id="15" name="ZoneTexte 14">
              <a:extLst>
                <a:ext uri="{FF2B5EF4-FFF2-40B4-BE49-F238E27FC236}">
                  <a16:creationId xmlns:a16="http://schemas.microsoft.com/office/drawing/2014/main" id="{58E9B4CD-2FF6-6528-1548-DE899B38EFC1}"/>
                </a:ext>
              </a:extLst>
            </p:cNvPr>
            <p:cNvSpPr txBox="1"/>
            <p:nvPr/>
          </p:nvSpPr>
          <p:spPr>
            <a:xfrm>
              <a:off x="584863" y="3440880"/>
              <a:ext cx="7974273" cy="867930"/>
            </a:xfrm>
            <a:prstGeom prst="rect">
              <a:avLst/>
            </a:prstGeom>
            <a:noFill/>
          </p:spPr>
          <p:txBody>
            <a:bodyPr wrap="square">
              <a:spAutoFit/>
            </a:bodyPr>
            <a:lstStyle/>
            <a:p>
              <a:pPr algn="just"/>
              <a:endParaRPr lang="fr-FR" dirty="0">
                <a:solidFill>
                  <a:srgbClr val="4D4D4D"/>
                </a:solidFill>
              </a:endParaRPr>
            </a:p>
            <a:p>
              <a:pPr marL="285750" lvl="0" indent="-285750" algn="ctr" defTabSz="488950">
                <a:lnSpc>
                  <a:spcPct val="90000"/>
                </a:lnSpc>
                <a:spcBef>
                  <a:spcPct val="0"/>
                </a:spcBef>
                <a:spcAft>
                  <a:spcPct val="35000"/>
                </a:spcAft>
                <a:buFont typeface="Wingdings" panose="05000000000000000000" pitchFamily="2" charset="2"/>
                <a:buChar char="Ø"/>
              </a:pPr>
              <a:r>
                <a:rPr lang="fr-FR" sz="1800" kern="1200" dirty="0"/>
                <a:t>Appliquer la part fixe du régime indemnitaire à ces agents au même titre que les titulaires ayant le même grade et exerçant les mêmes fonctions</a:t>
              </a:r>
            </a:p>
          </p:txBody>
        </p:sp>
      </p:grpSp>
    </p:spTree>
    <p:extLst>
      <p:ext uri="{BB962C8B-B14F-4D97-AF65-F5344CB8AC3E}">
        <p14:creationId xmlns:p14="http://schemas.microsoft.com/office/powerpoint/2010/main" val="275570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4449AE61-27D7-86B1-A105-BB5893672438}"/>
              </a:ext>
            </a:extLst>
          </p:cNvPr>
          <p:cNvSpPr>
            <a:spLocks noGrp="1"/>
          </p:cNvSpPr>
          <p:nvPr>
            <p:ph type="body" sz="quarter" idx="10"/>
          </p:nvPr>
        </p:nvSpPr>
        <p:spPr>
          <a:xfrm>
            <a:off x="179512" y="843558"/>
            <a:ext cx="8208962" cy="360362"/>
          </a:xfrm>
        </p:spPr>
        <p:txBody>
          <a:bodyPr/>
          <a:lstStyle/>
          <a:p>
            <a:r>
              <a:rPr lang="fr-FR" sz="2000" dirty="0"/>
              <a:t>Les points de vigilance</a:t>
            </a:r>
          </a:p>
        </p:txBody>
      </p:sp>
      <p:sp>
        <p:nvSpPr>
          <p:cNvPr id="7" name="Espace réservé du texte 6">
            <a:extLst>
              <a:ext uri="{FF2B5EF4-FFF2-40B4-BE49-F238E27FC236}">
                <a16:creationId xmlns:a16="http://schemas.microsoft.com/office/drawing/2014/main" id="{AE2E3988-7798-238A-D081-53E3B6F1BB18}"/>
              </a:ext>
            </a:extLst>
          </p:cNvPr>
          <p:cNvSpPr>
            <a:spLocks noGrp="1"/>
          </p:cNvSpPr>
          <p:nvPr>
            <p:ph type="body" sz="quarter" idx="16"/>
          </p:nvPr>
        </p:nvSpPr>
        <p:spPr/>
        <p:txBody>
          <a:bodyPr/>
          <a:lstStyle/>
          <a:p>
            <a:r>
              <a:rPr lang="fr-FR" sz="1400" b="1" dirty="0"/>
              <a:t>Conclusion</a:t>
            </a:r>
          </a:p>
        </p:txBody>
      </p:sp>
      <p:sp>
        <p:nvSpPr>
          <p:cNvPr id="13" name="Espace réservé du texte 12">
            <a:extLst>
              <a:ext uri="{FF2B5EF4-FFF2-40B4-BE49-F238E27FC236}">
                <a16:creationId xmlns:a16="http://schemas.microsoft.com/office/drawing/2014/main" id="{7E4225C1-742B-8A56-30E2-F8B919E31AE9}"/>
              </a:ext>
            </a:extLst>
          </p:cNvPr>
          <p:cNvSpPr>
            <a:spLocks noGrp="1"/>
          </p:cNvSpPr>
          <p:nvPr>
            <p:ph type="body" sz="quarter" idx="12"/>
          </p:nvPr>
        </p:nvSpPr>
        <p:spPr>
          <a:xfrm>
            <a:off x="395288" y="987574"/>
            <a:ext cx="8353176" cy="1260623"/>
          </a:xfrm>
        </p:spPr>
        <p:txBody>
          <a:bodyPr/>
          <a:lstStyle/>
          <a:p>
            <a:pPr algn="just"/>
            <a:endParaRPr lang="fr-FR" sz="600" dirty="0"/>
          </a:p>
          <a:p>
            <a:pPr algn="just"/>
            <a:endParaRPr lang="fr-FR" sz="1600" dirty="0"/>
          </a:p>
          <a:p>
            <a:pPr marL="285750" indent="-285750" algn="just">
              <a:buFont typeface="Wingdings" panose="05000000000000000000" pitchFamily="2" charset="2"/>
              <a:buChar char="Ø"/>
            </a:pPr>
            <a:endParaRPr lang="fr-FR" sz="1600" dirty="0"/>
          </a:p>
        </p:txBody>
      </p:sp>
      <p:sp>
        <p:nvSpPr>
          <p:cNvPr id="19" name="ZoneTexte 18">
            <a:extLst>
              <a:ext uri="{FF2B5EF4-FFF2-40B4-BE49-F238E27FC236}">
                <a16:creationId xmlns:a16="http://schemas.microsoft.com/office/drawing/2014/main" id="{C7A37360-7BD9-0019-2D80-B12E81B20E53}"/>
              </a:ext>
            </a:extLst>
          </p:cNvPr>
          <p:cNvSpPr txBox="1"/>
          <p:nvPr/>
        </p:nvSpPr>
        <p:spPr>
          <a:xfrm>
            <a:off x="368628" y="1563638"/>
            <a:ext cx="8352482" cy="2769989"/>
          </a:xfrm>
          <a:prstGeom prst="rect">
            <a:avLst/>
          </a:prstGeom>
          <a:noFill/>
        </p:spPr>
        <p:txBody>
          <a:bodyPr wrap="square" rtlCol="0">
            <a:spAutoFit/>
          </a:bodyPr>
          <a:lstStyle/>
          <a:p>
            <a:pPr marL="285750" indent="-285750" algn="just">
              <a:buFont typeface="Wingdings" panose="05000000000000000000" pitchFamily="2" charset="2"/>
              <a:buChar char="ü"/>
            </a:pPr>
            <a:r>
              <a:rPr lang="fr-FR" sz="2000" dirty="0">
                <a:solidFill>
                  <a:srgbClr val="4D4D4D"/>
                </a:solidFill>
              </a:rPr>
              <a:t>Nécessité de phaser et de prioriser les différentes mesures mises en œuvre </a:t>
            </a:r>
          </a:p>
          <a:p>
            <a:pPr algn="just"/>
            <a:endParaRPr lang="fr-FR" sz="700" dirty="0">
              <a:solidFill>
                <a:srgbClr val="4D4D4D"/>
              </a:solidFill>
            </a:endParaRPr>
          </a:p>
          <a:p>
            <a:pPr marL="285750" indent="-285750" algn="just">
              <a:buFont typeface="Wingdings" panose="05000000000000000000" pitchFamily="2" charset="2"/>
              <a:buChar char="ü"/>
            </a:pPr>
            <a:r>
              <a:rPr lang="fr-FR" sz="2000" dirty="0">
                <a:solidFill>
                  <a:srgbClr val="4D4D4D"/>
                </a:solidFill>
              </a:rPr>
              <a:t>Des règles de gestion formalisées, pérennes et simples à adopter</a:t>
            </a:r>
          </a:p>
          <a:p>
            <a:pPr algn="just"/>
            <a:endParaRPr lang="fr-FR" sz="700" dirty="0">
              <a:solidFill>
                <a:srgbClr val="4D4D4D"/>
              </a:solidFill>
            </a:endParaRPr>
          </a:p>
          <a:p>
            <a:pPr marL="285750" indent="-285750" algn="just">
              <a:buFont typeface="Wingdings" panose="05000000000000000000" pitchFamily="2" charset="2"/>
              <a:buChar char="ü"/>
            </a:pPr>
            <a:r>
              <a:rPr lang="fr-FR" sz="2000" dirty="0">
                <a:solidFill>
                  <a:srgbClr val="4D4D4D"/>
                </a:solidFill>
              </a:rPr>
              <a:t>Le cadre juridique actuel ne prévoit pas l’octroi du RIFSEEP pour les cadres d’emplois des filières Police Municipale et Enseignement Artistique. Par ailleurs, ces derniers sont actuellement au plafond de leur régime indemnitaire spécifique. Aussi, seule une application limitée des mesures portant sur le régime indemnitaire pourra être envisagée pour les agents concernés.</a:t>
            </a:r>
          </a:p>
        </p:txBody>
      </p:sp>
    </p:spTree>
    <p:extLst>
      <p:ext uri="{BB962C8B-B14F-4D97-AF65-F5344CB8AC3E}">
        <p14:creationId xmlns:p14="http://schemas.microsoft.com/office/powerpoint/2010/main" val="3235775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AE2E3988-7798-238A-D081-53E3B6F1BB18}"/>
              </a:ext>
            </a:extLst>
          </p:cNvPr>
          <p:cNvSpPr>
            <a:spLocks noGrp="1"/>
          </p:cNvSpPr>
          <p:nvPr>
            <p:ph type="body" sz="quarter" idx="16"/>
          </p:nvPr>
        </p:nvSpPr>
        <p:spPr/>
        <p:txBody>
          <a:bodyPr/>
          <a:lstStyle/>
          <a:p>
            <a:r>
              <a:rPr lang="fr-FR" sz="1400" b="1" dirty="0"/>
              <a:t>Conclusion</a:t>
            </a:r>
          </a:p>
        </p:txBody>
      </p:sp>
      <p:sp>
        <p:nvSpPr>
          <p:cNvPr id="13" name="Espace réservé du texte 12">
            <a:extLst>
              <a:ext uri="{FF2B5EF4-FFF2-40B4-BE49-F238E27FC236}">
                <a16:creationId xmlns:a16="http://schemas.microsoft.com/office/drawing/2014/main" id="{7E4225C1-742B-8A56-30E2-F8B919E31AE9}"/>
              </a:ext>
            </a:extLst>
          </p:cNvPr>
          <p:cNvSpPr>
            <a:spLocks noGrp="1"/>
          </p:cNvSpPr>
          <p:nvPr>
            <p:ph type="body" sz="quarter" idx="12"/>
          </p:nvPr>
        </p:nvSpPr>
        <p:spPr>
          <a:xfrm>
            <a:off x="395288" y="987574"/>
            <a:ext cx="8353176" cy="1260623"/>
          </a:xfrm>
        </p:spPr>
        <p:txBody>
          <a:bodyPr/>
          <a:lstStyle/>
          <a:p>
            <a:pPr algn="just"/>
            <a:endParaRPr lang="fr-FR" sz="600" dirty="0"/>
          </a:p>
          <a:p>
            <a:pPr algn="just"/>
            <a:endParaRPr lang="fr-FR" sz="1600" dirty="0"/>
          </a:p>
          <a:p>
            <a:pPr marL="285750" indent="-285750" algn="just">
              <a:buFont typeface="Wingdings" panose="05000000000000000000" pitchFamily="2" charset="2"/>
              <a:buChar char="Ø"/>
            </a:pPr>
            <a:endParaRPr lang="fr-FR" sz="1600" dirty="0"/>
          </a:p>
        </p:txBody>
      </p:sp>
      <p:sp>
        <p:nvSpPr>
          <p:cNvPr id="16" name="Espace réservé du texte 1">
            <a:extLst>
              <a:ext uri="{FF2B5EF4-FFF2-40B4-BE49-F238E27FC236}">
                <a16:creationId xmlns:a16="http://schemas.microsoft.com/office/drawing/2014/main" id="{22CDFAC0-CFBF-04C7-6A9E-3BF722E9B49F}"/>
              </a:ext>
            </a:extLst>
          </p:cNvPr>
          <p:cNvSpPr txBox="1">
            <a:spLocks/>
          </p:cNvSpPr>
          <p:nvPr/>
        </p:nvSpPr>
        <p:spPr>
          <a:xfrm>
            <a:off x="107504" y="987488"/>
            <a:ext cx="8208962" cy="360362"/>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a:solidFill>
                  <a:srgbClr val="EF9D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000" dirty="0"/>
              <a:t>Calendrier de mise en œuvre </a:t>
            </a:r>
          </a:p>
        </p:txBody>
      </p:sp>
      <p:sp>
        <p:nvSpPr>
          <p:cNvPr id="17" name="Espace réservé du texte 12">
            <a:extLst>
              <a:ext uri="{FF2B5EF4-FFF2-40B4-BE49-F238E27FC236}">
                <a16:creationId xmlns:a16="http://schemas.microsoft.com/office/drawing/2014/main" id="{BF42BA98-7626-ACBC-3EEF-CFCD63748957}"/>
              </a:ext>
            </a:extLst>
          </p:cNvPr>
          <p:cNvSpPr txBox="1">
            <a:spLocks/>
          </p:cNvSpPr>
          <p:nvPr/>
        </p:nvSpPr>
        <p:spPr>
          <a:xfrm>
            <a:off x="324005" y="1815184"/>
            <a:ext cx="8784976" cy="2160240"/>
          </a:xfrm>
          <a:prstGeom prst="rect">
            <a:avLst/>
          </a:prstGeom>
        </p:spPr>
        <p:txBody>
          <a:bodyPr/>
          <a:lstStyle>
            <a:lvl1pPr marL="0" indent="0" algn="l" defTabSz="914400" rtl="0" eaLnBrk="1" latinLnBrk="0" hangingPunct="1">
              <a:lnSpc>
                <a:spcPct val="120000"/>
              </a:lnSpc>
              <a:spcBef>
                <a:spcPct val="20000"/>
              </a:spcBef>
              <a:buFont typeface="Arial" panose="020B0604020202020204" pitchFamily="34" charset="0"/>
              <a:buNone/>
              <a:defRPr sz="1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lgn="just">
              <a:buFont typeface="Wingdings" panose="05000000000000000000" pitchFamily="2" charset="2"/>
              <a:buChar char="§"/>
            </a:pPr>
            <a:r>
              <a:rPr lang="fr-FR" sz="1800" b="1" dirty="0">
                <a:solidFill>
                  <a:srgbClr val="4D4D4D"/>
                </a:solidFill>
              </a:rPr>
              <a:t>2 mai 2023 : </a:t>
            </a:r>
            <a:r>
              <a:rPr lang="fr-FR" sz="1800" dirty="0">
                <a:solidFill>
                  <a:srgbClr val="4D4D4D"/>
                </a:solidFill>
              </a:rPr>
              <a:t>Présentation de la démarche aux managers</a:t>
            </a:r>
          </a:p>
          <a:p>
            <a:pPr marL="285750" indent="-285750" algn="just">
              <a:buFont typeface="Wingdings" panose="05000000000000000000" pitchFamily="2" charset="2"/>
              <a:buChar char="§"/>
            </a:pPr>
            <a:r>
              <a:rPr lang="fr-FR" sz="1800" b="1" dirty="0">
                <a:solidFill>
                  <a:srgbClr val="4D4D4D"/>
                </a:solidFill>
              </a:rPr>
              <a:t>3 mai 2023 </a:t>
            </a:r>
            <a:r>
              <a:rPr lang="fr-FR" sz="1800" dirty="0">
                <a:solidFill>
                  <a:srgbClr val="4D4D4D"/>
                </a:solidFill>
              </a:rPr>
              <a:t>: Présentation de la démarche aux organisations syndicales</a:t>
            </a:r>
          </a:p>
          <a:p>
            <a:pPr marL="285750" indent="-285750" algn="just">
              <a:buFont typeface="Wingdings" panose="05000000000000000000" pitchFamily="2" charset="2"/>
              <a:buChar char="§"/>
            </a:pPr>
            <a:r>
              <a:rPr lang="fr-FR" sz="1800" b="1" dirty="0">
                <a:solidFill>
                  <a:srgbClr val="4D4D4D"/>
                </a:solidFill>
              </a:rPr>
              <a:t>Mai – juillet 2023 </a:t>
            </a:r>
            <a:r>
              <a:rPr lang="fr-FR" sz="1800" dirty="0">
                <a:solidFill>
                  <a:srgbClr val="4D4D4D"/>
                </a:solidFill>
              </a:rPr>
              <a:t>: Ateliers de partage des enjeux et des mécanismes du RIFSEEP</a:t>
            </a:r>
          </a:p>
          <a:p>
            <a:pPr marL="285750" indent="-285750" algn="just">
              <a:buFont typeface="Wingdings" panose="05000000000000000000" pitchFamily="2" charset="2"/>
              <a:buChar char="§"/>
            </a:pPr>
            <a:r>
              <a:rPr lang="fr-FR" sz="1800" b="1" dirty="0">
                <a:solidFill>
                  <a:srgbClr val="4D4D4D"/>
                </a:solidFill>
              </a:rPr>
              <a:t>Septembre 2023 – Printemps 2024 : </a:t>
            </a:r>
            <a:r>
              <a:rPr lang="fr-FR" sz="1800" dirty="0">
                <a:solidFill>
                  <a:srgbClr val="4D4D4D"/>
                </a:solidFill>
              </a:rPr>
              <a:t>Concertation autour du projet</a:t>
            </a:r>
          </a:p>
          <a:p>
            <a:pPr marL="285750" indent="-285750" algn="just">
              <a:buFont typeface="Wingdings" panose="05000000000000000000" pitchFamily="2" charset="2"/>
              <a:buChar char="§"/>
            </a:pPr>
            <a:r>
              <a:rPr lang="fr-FR" sz="1800" b="1" dirty="0">
                <a:solidFill>
                  <a:srgbClr val="4D4D4D"/>
                </a:solidFill>
              </a:rPr>
              <a:t>A partir de l’été 2024 et les années suivantes : </a:t>
            </a:r>
            <a:r>
              <a:rPr lang="fr-FR" sz="1800" dirty="0">
                <a:solidFill>
                  <a:srgbClr val="4D4D4D"/>
                </a:solidFill>
              </a:rPr>
              <a:t>Mise en œuvre des nouvelles mesures</a:t>
            </a:r>
            <a:endParaRPr lang="fr-FR" sz="1800" dirty="0"/>
          </a:p>
        </p:txBody>
      </p:sp>
    </p:spTree>
    <p:extLst>
      <p:ext uri="{BB962C8B-B14F-4D97-AF65-F5344CB8AC3E}">
        <p14:creationId xmlns:p14="http://schemas.microsoft.com/office/powerpoint/2010/main" val="2409571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704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9"/>
          <p:cNvSpPr>
            <a:spLocks noGrp="1"/>
          </p:cNvSpPr>
          <p:nvPr>
            <p:ph type="body" sz="quarter" idx="16"/>
          </p:nvPr>
        </p:nvSpPr>
        <p:spPr>
          <a:xfrm>
            <a:off x="4932040" y="0"/>
            <a:ext cx="3888432" cy="268288"/>
          </a:xfrm>
        </p:spPr>
        <p:txBody>
          <a:bodyPr/>
          <a:lstStyle/>
          <a:p>
            <a:r>
              <a:rPr lang="fr-FR" sz="1400" b="1" dirty="0"/>
              <a:t>Stratégie pluriannuelle de la DRH</a:t>
            </a:r>
          </a:p>
        </p:txBody>
      </p:sp>
      <p:sp>
        <p:nvSpPr>
          <p:cNvPr id="28" name="Espace réservé du texte 27">
            <a:extLst>
              <a:ext uri="{FF2B5EF4-FFF2-40B4-BE49-F238E27FC236}">
                <a16:creationId xmlns:a16="http://schemas.microsoft.com/office/drawing/2014/main" id="{63A2F0A6-17B7-3C97-AE9F-353556746FC5}"/>
              </a:ext>
            </a:extLst>
          </p:cNvPr>
          <p:cNvSpPr>
            <a:spLocks noGrp="1"/>
          </p:cNvSpPr>
          <p:nvPr>
            <p:ph type="body" sz="quarter" idx="10"/>
          </p:nvPr>
        </p:nvSpPr>
        <p:spPr>
          <a:xfrm>
            <a:off x="257785" y="331339"/>
            <a:ext cx="2730039" cy="432370"/>
          </a:xfrm>
        </p:spPr>
        <p:txBody>
          <a:bodyPr/>
          <a:lstStyle/>
          <a:p>
            <a:r>
              <a:rPr lang="fr-FR" sz="2000" u="sng" dirty="0"/>
              <a:t>Méthodologie du projet</a:t>
            </a:r>
            <a:r>
              <a:rPr lang="fr-FR" sz="2000" dirty="0"/>
              <a:t> </a:t>
            </a:r>
          </a:p>
          <a:p>
            <a:endParaRPr lang="fr-FR" dirty="0"/>
          </a:p>
          <a:p>
            <a:endParaRPr lang="fr-FR" dirty="0"/>
          </a:p>
          <a:p>
            <a:endParaRPr lang="fr-FR" dirty="0"/>
          </a:p>
        </p:txBody>
      </p:sp>
      <p:sp>
        <p:nvSpPr>
          <p:cNvPr id="17" name="Espace réservé du texte 27">
            <a:extLst>
              <a:ext uri="{FF2B5EF4-FFF2-40B4-BE49-F238E27FC236}">
                <a16:creationId xmlns:a16="http://schemas.microsoft.com/office/drawing/2014/main" id="{6633B9F0-0B42-E113-DD3F-7A3B345C7D54}"/>
              </a:ext>
            </a:extLst>
          </p:cNvPr>
          <p:cNvSpPr txBox="1">
            <a:spLocks/>
          </p:cNvSpPr>
          <p:nvPr/>
        </p:nvSpPr>
        <p:spPr>
          <a:xfrm>
            <a:off x="386869" y="1582641"/>
            <a:ext cx="7281475" cy="458160"/>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a:solidFill>
                  <a:srgbClr val="EF9D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000" dirty="0">
                <a:solidFill>
                  <a:srgbClr val="4D4D4D"/>
                </a:solidFill>
              </a:rPr>
              <a:t>2 - Ateliers de partage des enjeux et des mécanismes du RIFSEEP </a:t>
            </a:r>
            <a:endParaRPr lang="fr-FR" dirty="0">
              <a:solidFill>
                <a:srgbClr val="4D4D4D"/>
              </a:solidFill>
            </a:endParaRPr>
          </a:p>
        </p:txBody>
      </p:sp>
      <p:grpSp>
        <p:nvGrpSpPr>
          <p:cNvPr id="6" name="Groupe 5">
            <a:extLst>
              <a:ext uri="{FF2B5EF4-FFF2-40B4-BE49-F238E27FC236}">
                <a16:creationId xmlns:a16="http://schemas.microsoft.com/office/drawing/2014/main" id="{E12B95F5-444E-6EDB-191F-E35C694067DC}"/>
              </a:ext>
            </a:extLst>
          </p:cNvPr>
          <p:cNvGrpSpPr/>
          <p:nvPr/>
        </p:nvGrpSpPr>
        <p:grpSpPr>
          <a:xfrm>
            <a:off x="5436089" y="1975512"/>
            <a:ext cx="2965674" cy="2874380"/>
            <a:chOff x="5436089" y="1975512"/>
            <a:chExt cx="2965674" cy="2874380"/>
          </a:xfrm>
        </p:grpSpPr>
        <p:grpSp>
          <p:nvGrpSpPr>
            <p:cNvPr id="2" name="Groupe 1">
              <a:extLst>
                <a:ext uri="{FF2B5EF4-FFF2-40B4-BE49-F238E27FC236}">
                  <a16:creationId xmlns:a16="http://schemas.microsoft.com/office/drawing/2014/main" id="{F2414C6F-021F-4217-B08B-7758C52F0D1C}"/>
                </a:ext>
              </a:extLst>
            </p:cNvPr>
            <p:cNvGrpSpPr/>
            <p:nvPr/>
          </p:nvGrpSpPr>
          <p:grpSpPr>
            <a:xfrm>
              <a:off x="5436089" y="1975512"/>
              <a:ext cx="2965674" cy="2874380"/>
              <a:chOff x="5436089" y="1975512"/>
              <a:chExt cx="2965674" cy="2874380"/>
            </a:xfrm>
          </p:grpSpPr>
          <p:sp>
            <p:nvSpPr>
              <p:cNvPr id="3" name="Forme libre : forme 2">
                <a:extLst>
                  <a:ext uri="{FF2B5EF4-FFF2-40B4-BE49-F238E27FC236}">
                    <a16:creationId xmlns:a16="http://schemas.microsoft.com/office/drawing/2014/main" id="{DC4923D5-7AC6-B495-19E7-7020078E1EEB}"/>
                  </a:ext>
                </a:extLst>
              </p:cNvPr>
              <p:cNvSpPr/>
              <p:nvPr/>
            </p:nvSpPr>
            <p:spPr>
              <a:xfrm>
                <a:off x="6025123" y="1975512"/>
                <a:ext cx="1746459" cy="1746459"/>
              </a:xfrm>
              <a:custGeom>
                <a:avLst/>
                <a:gdLst>
                  <a:gd name="connsiteX0" fmla="*/ 0 w 1746459"/>
                  <a:gd name="connsiteY0" fmla="*/ 873230 h 1746459"/>
                  <a:gd name="connsiteX1" fmla="*/ 873230 w 1746459"/>
                  <a:gd name="connsiteY1" fmla="*/ 0 h 1746459"/>
                  <a:gd name="connsiteX2" fmla="*/ 1746460 w 1746459"/>
                  <a:gd name="connsiteY2" fmla="*/ 873230 h 1746459"/>
                  <a:gd name="connsiteX3" fmla="*/ 873230 w 1746459"/>
                  <a:gd name="connsiteY3" fmla="*/ 1746460 h 1746459"/>
                  <a:gd name="connsiteX4" fmla="*/ 0 w 1746459"/>
                  <a:gd name="connsiteY4" fmla="*/ 873230 h 1746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6459" h="1746459">
                    <a:moveTo>
                      <a:pt x="0" y="873230"/>
                    </a:moveTo>
                    <a:cubicBezTo>
                      <a:pt x="0" y="390958"/>
                      <a:pt x="390958" y="0"/>
                      <a:pt x="873230" y="0"/>
                    </a:cubicBezTo>
                    <a:cubicBezTo>
                      <a:pt x="1355502" y="0"/>
                      <a:pt x="1746460" y="390958"/>
                      <a:pt x="1746460" y="873230"/>
                    </a:cubicBezTo>
                    <a:cubicBezTo>
                      <a:pt x="1746460" y="1355502"/>
                      <a:pt x="1355502" y="1746460"/>
                      <a:pt x="873230" y="1746460"/>
                    </a:cubicBezTo>
                    <a:cubicBezTo>
                      <a:pt x="390958" y="1746460"/>
                      <a:pt x="0" y="1355502"/>
                      <a:pt x="0" y="873230"/>
                    </a:cubicBezTo>
                    <a:close/>
                  </a:path>
                </a:pathLst>
              </a:custGeom>
              <a:solidFill>
                <a:schemeClr val="accent1">
                  <a:hueOff val="0"/>
                  <a:satOff val="0"/>
                  <a:lumOff val="0"/>
                  <a:alpha val="80000"/>
                </a:schemeClr>
              </a:solidFill>
              <a:ln>
                <a:solidFill>
                  <a:srgbClr val="4D4D4D"/>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232862" tIns="305630" rIns="232861" bIns="654923" numCol="1" spcCol="1270" anchor="ctr" anchorCtr="0">
                <a:noAutofit/>
              </a:bodyPr>
              <a:lstStyle/>
              <a:p>
                <a:pPr marL="0" lvl="0" indent="0" algn="ctr" defTabSz="622300">
                  <a:lnSpc>
                    <a:spcPct val="90000"/>
                  </a:lnSpc>
                  <a:spcBef>
                    <a:spcPct val="0"/>
                  </a:spcBef>
                  <a:spcAft>
                    <a:spcPct val="35000"/>
                  </a:spcAft>
                  <a:buNone/>
                </a:pPr>
                <a:r>
                  <a:rPr lang="fr-FR" sz="1400" b="1" kern="1200" dirty="0"/>
                  <a:t>Managers</a:t>
                </a:r>
              </a:p>
            </p:txBody>
          </p:sp>
          <p:sp>
            <p:nvSpPr>
              <p:cNvPr id="4" name="Forme libre : forme 3">
                <a:extLst>
                  <a:ext uri="{FF2B5EF4-FFF2-40B4-BE49-F238E27FC236}">
                    <a16:creationId xmlns:a16="http://schemas.microsoft.com/office/drawing/2014/main" id="{093C0DB8-AF58-E0F6-87C8-65C8C613309A}"/>
                  </a:ext>
                </a:extLst>
              </p:cNvPr>
              <p:cNvSpPr/>
              <p:nvPr/>
            </p:nvSpPr>
            <p:spPr>
              <a:xfrm>
                <a:off x="6655304" y="3067049"/>
                <a:ext cx="1746459" cy="1746459"/>
              </a:xfrm>
              <a:custGeom>
                <a:avLst/>
                <a:gdLst>
                  <a:gd name="connsiteX0" fmla="*/ 0 w 1746459"/>
                  <a:gd name="connsiteY0" fmla="*/ 873230 h 1746459"/>
                  <a:gd name="connsiteX1" fmla="*/ 873230 w 1746459"/>
                  <a:gd name="connsiteY1" fmla="*/ 0 h 1746459"/>
                  <a:gd name="connsiteX2" fmla="*/ 1746460 w 1746459"/>
                  <a:gd name="connsiteY2" fmla="*/ 873230 h 1746459"/>
                  <a:gd name="connsiteX3" fmla="*/ 873230 w 1746459"/>
                  <a:gd name="connsiteY3" fmla="*/ 1746460 h 1746459"/>
                  <a:gd name="connsiteX4" fmla="*/ 0 w 1746459"/>
                  <a:gd name="connsiteY4" fmla="*/ 873230 h 1746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6459" h="1746459">
                    <a:moveTo>
                      <a:pt x="0" y="873230"/>
                    </a:moveTo>
                    <a:cubicBezTo>
                      <a:pt x="0" y="390958"/>
                      <a:pt x="390958" y="0"/>
                      <a:pt x="873230" y="0"/>
                    </a:cubicBezTo>
                    <a:cubicBezTo>
                      <a:pt x="1355502" y="0"/>
                      <a:pt x="1746460" y="390958"/>
                      <a:pt x="1746460" y="873230"/>
                    </a:cubicBezTo>
                    <a:cubicBezTo>
                      <a:pt x="1746460" y="1355502"/>
                      <a:pt x="1355502" y="1746460"/>
                      <a:pt x="873230" y="1746460"/>
                    </a:cubicBezTo>
                    <a:cubicBezTo>
                      <a:pt x="390958" y="1746460"/>
                      <a:pt x="0" y="1355502"/>
                      <a:pt x="0" y="873230"/>
                    </a:cubicBezTo>
                    <a:close/>
                  </a:path>
                </a:pathLst>
              </a:custGeom>
              <a:solidFill>
                <a:schemeClr val="accent2">
                  <a:alpha val="80000"/>
                </a:schemeClr>
              </a:solidFill>
              <a:ln>
                <a:solidFill>
                  <a:srgbClr val="4D4D4D"/>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34126" tIns="451169" rIns="164458" bIns="334738" numCol="1" spcCol="1270" anchor="ctr" anchorCtr="0">
                <a:noAutofit/>
              </a:bodyPr>
              <a:lstStyle/>
              <a:p>
                <a:pPr marL="0" lvl="0" indent="0" algn="ctr" defTabSz="622300">
                  <a:lnSpc>
                    <a:spcPct val="90000"/>
                  </a:lnSpc>
                  <a:spcBef>
                    <a:spcPct val="0"/>
                  </a:spcBef>
                  <a:spcAft>
                    <a:spcPct val="35000"/>
                  </a:spcAft>
                  <a:buNone/>
                </a:pPr>
                <a:r>
                  <a:rPr lang="fr-FR" sz="1400" b="1" kern="1200" dirty="0"/>
                  <a:t>Agents</a:t>
                </a:r>
              </a:p>
            </p:txBody>
          </p:sp>
          <p:sp>
            <p:nvSpPr>
              <p:cNvPr id="5" name="Forme libre : forme 4">
                <a:extLst>
                  <a:ext uri="{FF2B5EF4-FFF2-40B4-BE49-F238E27FC236}">
                    <a16:creationId xmlns:a16="http://schemas.microsoft.com/office/drawing/2014/main" id="{306301D9-C812-3408-6D87-C651FDC15A93}"/>
                  </a:ext>
                </a:extLst>
              </p:cNvPr>
              <p:cNvSpPr/>
              <p:nvPr/>
            </p:nvSpPr>
            <p:spPr>
              <a:xfrm>
                <a:off x="5436089" y="3103433"/>
                <a:ext cx="1746459" cy="1746459"/>
              </a:xfrm>
              <a:custGeom>
                <a:avLst/>
                <a:gdLst>
                  <a:gd name="connsiteX0" fmla="*/ 0 w 1746459"/>
                  <a:gd name="connsiteY0" fmla="*/ 873230 h 1746459"/>
                  <a:gd name="connsiteX1" fmla="*/ 873230 w 1746459"/>
                  <a:gd name="connsiteY1" fmla="*/ 0 h 1746459"/>
                  <a:gd name="connsiteX2" fmla="*/ 1746460 w 1746459"/>
                  <a:gd name="connsiteY2" fmla="*/ 873230 h 1746459"/>
                  <a:gd name="connsiteX3" fmla="*/ 873230 w 1746459"/>
                  <a:gd name="connsiteY3" fmla="*/ 1746460 h 1746459"/>
                  <a:gd name="connsiteX4" fmla="*/ 0 w 1746459"/>
                  <a:gd name="connsiteY4" fmla="*/ 873230 h 1746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6459" h="1746459">
                    <a:moveTo>
                      <a:pt x="0" y="873230"/>
                    </a:moveTo>
                    <a:cubicBezTo>
                      <a:pt x="0" y="390958"/>
                      <a:pt x="390958" y="0"/>
                      <a:pt x="873230" y="0"/>
                    </a:cubicBezTo>
                    <a:cubicBezTo>
                      <a:pt x="1355502" y="0"/>
                      <a:pt x="1746460" y="390958"/>
                      <a:pt x="1746460" y="873230"/>
                    </a:cubicBezTo>
                    <a:cubicBezTo>
                      <a:pt x="1746460" y="1355502"/>
                      <a:pt x="1355502" y="1746460"/>
                      <a:pt x="873230" y="1746460"/>
                    </a:cubicBezTo>
                    <a:cubicBezTo>
                      <a:pt x="390958" y="1746460"/>
                      <a:pt x="0" y="1355502"/>
                      <a:pt x="0" y="873230"/>
                    </a:cubicBezTo>
                    <a:close/>
                  </a:path>
                </a:pathLst>
              </a:custGeom>
              <a:solidFill>
                <a:schemeClr val="accent3">
                  <a:alpha val="80000"/>
                </a:schemeClr>
              </a:solidFill>
              <a:ln>
                <a:solidFill>
                  <a:srgbClr val="4D4D4D"/>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164459" tIns="451169" rIns="534125" bIns="334738" numCol="1" spcCol="1270" anchor="ctr" anchorCtr="0">
                <a:noAutofit/>
              </a:bodyPr>
              <a:lstStyle/>
              <a:p>
                <a:pPr marL="0" lvl="0" indent="0" algn="ctr" defTabSz="622300">
                  <a:lnSpc>
                    <a:spcPct val="90000"/>
                  </a:lnSpc>
                  <a:spcBef>
                    <a:spcPct val="0"/>
                  </a:spcBef>
                  <a:spcAft>
                    <a:spcPct val="35000"/>
                  </a:spcAft>
                  <a:buNone/>
                </a:pPr>
                <a:r>
                  <a:rPr lang="fr-FR" sz="1400" b="1" kern="1200" dirty="0"/>
                  <a:t>Organisations syndicales</a:t>
                </a:r>
              </a:p>
            </p:txBody>
          </p:sp>
        </p:grpSp>
        <p:sp>
          <p:nvSpPr>
            <p:cNvPr id="20" name="ZoneTexte 19">
              <a:extLst>
                <a:ext uri="{FF2B5EF4-FFF2-40B4-BE49-F238E27FC236}">
                  <a16:creationId xmlns:a16="http://schemas.microsoft.com/office/drawing/2014/main" id="{3ED9C520-F625-AADB-3251-20A84D61CC9B}"/>
                </a:ext>
              </a:extLst>
            </p:cNvPr>
            <p:cNvSpPr txBox="1"/>
            <p:nvPr/>
          </p:nvSpPr>
          <p:spPr>
            <a:xfrm>
              <a:off x="6444208" y="3230359"/>
              <a:ext cx="1080120" cy="461665"/>
            </a:xfrm>
            <a:prstGeom prst="rect">
              <a:avLst/>
            </a:prstGeom>
            <a:noFill/>
          </p:spPr>
          <p:txBody>
            <a:bodyPr wrap="square" rtlCol="0">
              <a:spAutoFit/>
            </a:bodyPr>
            <a:lstStyle/>
            <a:p>
              <a:r>
                <a:rPr lang="fr-FR" sz="2400" b="1" dirty="0"/>
                <a:t>Projet</a:t>
              </a:r>
            </a:p>
          </p:txBody>
        </p:sp>
      </p:grpSp>
      <p:sp>
        <p:nvSpPr>
          <p:cNvPr id="21" name="Espace réservé du texte 27">
            <a:extLst>
              <a:ext uri="{FF2B5EF4-FFF2-40B4-BE49-F238E27FC236}">
                <a16:creationId xmlns:a16="http://schemas.microsoft.com/office/drawing/2014/main" id="{1D052A4E-9DCE-4F22-743E-3C6438724D51}"/>
              </a:ext>
            </a:extLst>
          </p:cNvPr>
          <p:cNvSpPr txBox="1">
            <a:spLocks/>
          </p:cNvSpPr>
          <p:nvPr/>
        </p:nvSpPr>
        <p:spPr>
          <a:xfrm>
            <a:off x="401801" y="804763"/>
            <a:ext cx="8208962" cy="653083"/>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a:solidFill>
                  <a:srgbClr val="EF9D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000" dirty="0">
                <a:solidFill>
                  <a:srgbClr val="4D4D4D"/>
                </a:solidFill>
              </a:rPr>
              <a:t>1 - Présentation des constats et pistes de réflexion aux managers puis aux organisations syndicales</a:t>
            </a:r>
          </a:p>
          <a:p>
            <a:endParaRPr lang="fr-FR" dirty="0">
              <a:solidFill>
                <a:srgbClr val="4D4D4D"/>
              </a:solidFill>
            </a:endParaRPr>
          </a:p>
        </p:txBody>
      </p:sp>
      <p:sp>
        <p:nvSpPr>
          <p:cNvPr id="22" name="Espace réservé du texte 27">
            <a:extLst>
              <a:ext uri="{FF2B5EF4-FFF2-40B4-BE49-F238E27FC236}">
                <a16:creationId xmlns:a16="http://schemas.microsoft.com/office/drawing/2014/main" id="{95BC7A24-E9E7-9774-AEC3-AE9B960E8530}"/>
              </a:ext>
            </a:extLst>
          </p:cNvPr>
          <p:cNvSpPr txBox="1">
            <a:spLocks/>
          </p:cNvSpPr>
          <p:nvPr/>
        </p:nvSpPr>
        <p:spPr>
          <a:xfrm>
            <a:off x="386869" y="2053857"/>
            <a:ext cx="5553283" cy="1116782"/>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a:solidFill>
                  <a:srgbClr val="EF9D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000" dirty="0">
                <a:solidFill>
                  <a:srgbClr val="4D4D4D"/>
                </a:solidFill>
              </a:rPr>
              <a:t>3 - Association et concertation de toutes les parties prenantes, selon la méthodologie adoptée dans le cadre de CAP RH depuis 2015</a:t>
            </a:r>
          </a:p>
          <a:p>
            <a:endParaRPr lang="fr-FR" dirty="0"/>
          </a:p>
        </p:txBody>
      </p:sp>
    </p:spTree>
    <p:extLst>
      <p:ext uri="{BB962C8B-B14F-4D97-AF65-F5344CB8AC3E}">
        <p14:creationId xmlns:p14="http://schemas.microsoft.com/office/powerpoint/2010/main" val="274066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79512" y="411510"/>
            <a:ext cx="8640960" cy="360362"/>
          </a:xfrm>
        </p:spPr>
        <p:txBody>
          <a:bodyPr/>
          <a:lstStyle/>
          <a:p>
            <a:r>
              <a:rPr lang="fr-FR" sz="2000" u="sng" dirty="0"/>
              <a:t>Les principaux enjeux</a:t>
            </a:r>
          </a:p>
          <a:p>
            <a:endParaRPr lang="fr-FR" sz="2000" b="1" dirty="0"/>
          </a:p>
        </p:txBody>
      </p:sp>
      <p:sp>
        <p:nvSpPr>
          <p:cNvPr id="4" name="Forme libre : forme 3">
            <a:extLst>
              <a:ext uri="{FF2B5EF4-FFF2-40B4-BE49-F238E27FC236}">
                <a16:creationId xmlns:a16="http://schemas.microsoft.com/office/drawing/2014/main" id="{E0EAEB04-25BD-32CB-512D-E043848F7618}"/>
              </a:ext>
            </a:extLst>
          </p:cNvPr>
          <p:cNvSpPr/>
          <p:nvPr/>
        </p:nvSpPr>
        <p:spPr>
          <a:xfrm>
            <a:off x="3851919" y="1707654"/>
            <a:ext cx="4320480" cy="673116"/>
          </a:xfrm>
          <a:custGeom>
            <a:avLst/>
            <a:gdLst>
              <a:gd name="connsiteX0" fmla="*/ 0 w 4320480"/>
              <a:gd name="connsiteY0" fmla="*/ 84140 h 673116"/>
              <a:gd name="connsiteX1" fmla="*/ 3983922 w 4320480"/>
              <a:gd name="connsiteY1" fmla="*/ 84140 h 673116"/>
              <a:gd name="connsiteX2" fmla="*/ 3983922 w 4320480"/>
              <a:gd name="connsiteY2" fmla="*/ 0 h 673116"/>
              <a:gd name="connsiteX3" fmla="*/ 4320480 w 4320480"/>
              <a:gd name="connsiteY3" fmla="*/ 336558 h 673116"/>
              <a:gd name="connsiteX4" fmla="*/ 3983922 w 4320480"/>
              <a:gd name="connsiteY4" fmla="*/ 673116 h 673116"/>
              <a:gd name="connsiteX5" fmla="*/ 3983922 w 4320480"/>
              <a:gd name="connsiteY5" fmla="*/ 588977 h 673116"/>
              <a:gd name="connsiteX6" fmla="*/ 0 w 4320480"/>
              <a:gd name="connsiteY6" fmla="*/ 588977 h 673116"/>
              <a:gd name="connsiteX7" fmla="*/ 0 w 4320480"/>
              <a:gd name="connsiteY7" fmla="*/ 84140 h 67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20480" h="673116">
                <a:moveTo>
                  <a:pt x="0" y="84140"/>
                </a:moveTo>
                <a:lnTo>
                  <a:pt x="3983922" y="84140"/>
                </a:lnTo>
                <a:lnTo>
                  <a:pt x="3983922" y="0"/>
                </a:lnTo>
                <a:lnTo>
                  <a:pt x="4320480" y="336558"/>
                </a:lnTo>
                <a:lnTo>
                  <a:pt x="3983922" y="673116"/>
                </a:lnTo>
                <a:lnTo>
                  <a:pt x="3983922" y="588977"/>
                </a:lnTo>
                <a:lnTo>
                  <a:pt x="0" y="588977"/>
                </a:lnTo>
                <a:lnTo>
                  <a:pt x="0" y="8414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890" tIns="93030" rIns="261308" bIns="93029" numCol="1" spcCol="1270" anchor="ctr" anchorCtr="0">
            <a:noAutofit/>
          </a:bodyPr>
          <a:lstStyle/>
          <a:p>
            <a:pPr marL="114300" lvl="1" indent="-114300" algn="ctr" defTabSz="622300">
              <a:lnSpc>
                <a:spcPct val="90000"/>
              </a:lnSpc>
              <a:spcBef>
                <a:spcPct val="0"/>
              </a:spcBef>
              <a:spcAft>
                <a:spcPct val="15000"/>
              </a:spcAft>
              <a:buNone/>
            </a:pPr>
            <a:r>
              <a:rPr lang="fr-FR" sz="1400" kern="1200" dirty="0"/>
              <a:t>	Revoir la politique de rémunération pour attirer et fidéliser les agents</a:t>
            </a:r>
          </a:p>
        </p:txBody>
      </p:sp>
      <p:sp>
        <p:nvSpPr>
          <p:cNvPr id="5" name="Forme libre : forme 4">
            <a:extLst>
              <a:ext uri="{FF2B5EF4-FFF2-40B4-BE49-F238E27FC236}">
                <a16:creationId xmlns:a16="http://schemas.microsoft.com/office/drawing/2014/main" id="{4F2D9B70-5757-926F-3052-55EE502BF285}"/>
              </a:ext>
            </a:extLst>
          </p:cNvPr>
          <p:cNvSpPr/>
          <p:nvPr/>
        </p:nvSpPr>
        <p:spPr>
          <a:xfrm>
            <a:off x="971600" y="1730109"/>
            <a:ext cx="2880320" cy="673116"/>
          </a:xfrm>
          <a:custGeom>
            <a:avLst/>
            <a:gdLst>
              <a:gd name="connsiteX0" fmla="*/ 0 w 2880320"/>
              <a:gd name="connsiteY0" fmla="*/ 112188 h 673116"/>
              <a:gd name="connsiteX1" fmla="*/ 112188 w 2880320"/>
              <a:gd name="connsiteY1" fmla="*/ 0 h 673116"/>
              <a:gd name="connsiteX2" fmla="*/ 2768132 w 2880320"/>
              <a:gd name="connsiteY2" fmla="*/ 0 h 673116"/>
              <a:gd name="connsiteX3" fmla="*/ 2880320 w 2880320"/>
              <a:gd name="connsiteY3" fmla="*/ 112188 h 673116"/>
              <a:gd name="connsiteX4" fmla="*/ 2880320 w 2880320"/>
              <a:gd name="connsiteY4" fmla="*/ 560928 h 673116"/>
              <a:gd name="connsiteX5" fmla="*/ 2768132 w 2880320"/>
              <a:gd name="connsiteY5" fmla="*/ 673116 h 673116"/>
              <a:gd name="connsiteX6" fmla="*/ 112188 w 2880320"/>
              <a:gd name="connsiteY6" fmla="*/ 673116 h 673116"/>
              <a:gd name="connsiteX7" fmla="*/ 0 w 2880320"/>
              <a:gd name="connsiteY7" fmla="*/ 560928 h 673116"/>
              <a:gd name="connsiteX8" fmla="*/ 0 w 2880320"/>
              <a:gd name="connsiteY8" fmla="*/ 112188 h 67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0320" h="673116">
                <a:moveTo>
                  <a:pt x="0" y="112188"/>
                </a:moveTo>
                <a:cubicBezTo>
                  <a:pt x="0" y="50228"/>
                  <a:pt x="50228" y="0"/>
                  <a:pt x="112188" y="0"/>
                </a:cubicBezTo>
                <a:lnTo>
                  <a:pt x="2768132" y="0"/>
                </a:lnTo>
                <a:cubicBezTo>
                  <a:pt x="2830092" y="0"/>
                  <a:pt x="2880320" y="50228"/>
                  <a:pt x="2880320" y="112188"/>
                </a:cubicBezTo>
                <a:lnTo>
                  <a:pt x="2880320" y="560928"/>
                </a:lnTo>
                <a:cubicBezTo>
                  <a:pt x="2880320" y="622888"/>
                  <a:pt x="2830092" y="673116"/>
                  <a:pt x="2768132" y="673116"/>
                </a:cubicBezTo>
                <a:lnTo>
                  <a:pt x="112188" y="673116"/>
                </a:lnTo>
                <a:cubicBezTo>
                  <a:pt x="50228" y="673116"/>
                  <a:pt x="0" y="622888"/>
                  <a:pt x="0" y="560928"/>
                </a:cubicBezTo>
                <a:lnTo>
                  <a:pt x="0" y="112188"/>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86199" tIns="59529" rIns="86199" bIns="59529" numCol="1" spcCol="1270" anchor="ctr" anchorCtr="0">
            <a:noAutofit/>
          </a:bodyPr>
          <a:lstStyle/>
          <a:p>
            <a:pPr marL="0" lvl="0" indent="0" algn="ctr" defTabSz="622300">
              <a:lnSpc>
                <a:spcPct val="90000"/>
              </a:lnSpc>
              <a:spcBef>
                <a:spcPct val="0"/>
              </a:spcBef>
              <a:spcAft>
                <a:spcPct val="35000"/>
              </a:spcAft>
              <a:buNone/>
            </a:pPr>
            <a:r>
              <a:rPr lang="fr-FR" sz="1400" kern="1200" dirty="0"/>
              <a:t>Des difficultés à recruter certains métiers, notamment stratégiques et d’expertise</a:t>
            </a:r>
          </a:p>
        </p:txBody>
      </p:sp>
      <p:sp>
        <p:nvSpPr>
          <p:cNvPr id="6" name="Forme libre : forme 5">
            <a:extLst>
              <a:ext uri="{FF2B5EF4-FFF2-40B4-BE49-F238E27FC236}">
                <a16:creationId xmlns:a16="http://schemas.microsoft.com/office/drawing/2014/main" id="{215A063A-0CEA-CEB7-1C13-28E393D97EC7}"/>
              </a:ext>
            </a:extLst>
          </p:cNvPr>
          <p:cNvSpPr/>
          <p:nvPr/>
        </p:nvSpPr>
        <p:spPr>
          <a:xfrm>
            <a:off x="3851919" y="2448082"/>
            <a:ext cx="4320480" cy="673116"/>
          </a:xfrm>
          <a:custGeom>
            <a:avLst/>
            <a:gdLst>
              <a:gd name="connsiteX0" fmla="*/ 0 w 4320480"/>
              <a:gd name="connsiteY0" fmla="*/ 84140 h 673116"/>
              <a:gd name="connsiteX1" fmla="*/ 3983922 w 4320480"/>
              <a:gd name="connsiteY1" fmla="*/ 84140 h 673116"/>
              <a:gd name="connsiteX2" fmla="*/ 3983922 w 4320480"/>
              <a:gd name="connsiteY2" fmla="*/ 0 h 673116"/>
              <a:gd name="connsiteX3" fmla="*/ 4320480 w 4320480"/>
              <a:gd name="connsiteY3" fmla="*/ 336558 h 673116"/>
              <a:gd name="connsiteX4" fmla="*/ 3983922 w 4320480"/>
              <a:gd name="connsiteY4" fmla="*/ 673116 h 673116"/>
              <a:gd name="connsiteX5" fmla="*/ 3983922 w 4320480"/>
              <a:gd name="connsiteY5" fmla="*/ 588977 h 673116"/>
              <a:gd name="connsiteX6" fmla="*/ 0 w 4320480"/>
              <a:gd name="connsiteY6" fmla="*/ 588977 h 673116"/>
              <a:gd name="connsiteX7" fmla="*/ 0 w 4320480"/>
              <a:gd name="connsiteY7" fmla="*/ 84140 h 67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20480" h="673116">
                <a:moveTo>
                  <a:pt x="0" y="84140"/>
                </a:moveTo>
                <a:lnTo>
                  <a:pt x="3983922" y="84140"/>
                </a:lnTo>
                <a:lnTo>
                  <a:pt x="3983922" y="0"/>
                </a:lnTo>
                <a:lnTo>
                  <a:pt x="4320480" y="336558"/>
                </a:lnTo>
                <a:lnTo>
                  <a:pt x="3983922" y="673116"/>
                </a:lnTo>
                <a:lnTo>
                  <a:pt x="3983922" y="588977"/>
                </a:lnTo>
                <a:lnTo>
                  <a:pt x="0" y="588977"/>
                </a:lnTo>
                <a:lnTo>
                  <a:pt x="0" y="84140"/>
                </a:ln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890" tIns="93030" rIns="261308" bIns="93029" numCol="1" spcCol="1270" anchor="ctr" anchorCtr="0">
            <a:noAutofit/>
          </a:bodyPr>
          <a:lstStyle/>
          <a:p>
            <a:pPr marL="114300" lvl="1" indent="-114300" algn="ctr" defTabSz="622300">
              <a:lnSpc>
                <a:spcPct val="90000"/>
              </a:lnSpc>
              <a:spcBef>
                <a:spcPct val="0"/>
              </a:spcBef>
              <a:spcAft>
                <a:spcPct val="15000"/>
              </a:spcAft>
              <a:buNone/>
            </a:pPr>
            <a:r>
              <a:rPr lang="fr-FR" sz="1400" kern="1200" dirty="0"/>
              <a:t>Valoriser, via le régime indemnitaire, certains métiers dits pénibles</a:t>
            </a:r>
          </a:p>
        </p:txBody>
      </p:sp>
      <p:sp>
        <p:nvSpPr>
          <p:cNvPr id="8" name="Forme libre : forme 7">
            <a:extLst>
              <a:ext uri="{FF2B5EF4-FFF2-40B4-BE49-F238E27FC236}">
                <a16:creationId xmlns:a16="http://schemas.microsoft.com/office/drawing/2014/main" id="{607C38D4-BE28-EAF0-9561-EB46DA98032E}"/>
              </a:ext>
            </a:extLst>
          </p:cNvPr>
          <p:cNvSpPr/>
          <p:nvPr/>
        </p:nvSpPr>
        <p:spPr>
          <a:xfrm>
            <a:off x="971600" y="2476433"/>
            <a:ext cx="2880320" cy="673116"/>
          </a:xfrm>
          <a:custGeom>
            <a:avLst/>
            <a:gdLst>
              <a:gd name="connsiteX0" fmla="*/ 0 w 2880320"/>
              <a:gd name="connsiteY0" fmla="*/ 112188 h 673116"/>
              <a:gd name="connsiteX1" fmla="*/ 112188 w 2880320"/>
              <a:gd name="connsiteY1" fmla="*/ 0 h 673116"/>
              <a:gd name="connsiteX2" fmla="*/ 2768132 w 2880320"/>
              <a:gd name="connsiteY2" fmla="*/ 0 h 673116"/>
              <a:gd name="connsiteX3" fmla="*/ 2880320 w 2880320"/>
              <a:gd name="connsiteY3" fmla="*/ 112188 h 673116"/>
              <a:gd name="connsiteX4" fmla="*/ 2880320 w 2880320"/>
              <a:gd name="connsiteY4" fmla="*/ 560928 h 673116"/>
              <a:gd name="connsiteX5" fmla="*/ 2768132 w 2880320"/>
              <a:gd name="connsiteY5" fmla="*/ 673116 h 673116"/>
              <a:gd name="connsiteX6" fmla="*/ 112188 w 2880320"/>
              <a:gd name="connsiteY6" fmla="*/ 673116 h 673116"/>
              <a:gd name="connsiteX7" fmla="*/ 0 w 2880320"/>
              <a:gd name="connsiteY7" fmla="*/ 560928 h 673116"/>
              <a:gd name="connsiteX8" fmla="*/ 0 w 2880320"/>
              <a:gd name="connsiteY8" fmla="*/ 112188 h 67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0320" h="673116">
                <a:moveTo>
                  <a:pt x="0" y="112188"/>
                </a:moveTo>
                <a:cubicBezTo>
                  <a:pt x="0" y="50228"/>
                  <a:pt x="50228" y="0"/>
                  <a:pt x="112188" y="0"/>
                </a:cubicBezTo>
                <a:lnTo>
                  <a:pt x="2768132" y="0"/>
                </a:lnTo>
                <a:cubicBezTo>
                  <a:pt x="2830092" y="0"/>
                  <a:pt x="2880320" y="50228"/>
                  <a:pt x="2880320" y="112188"/>
                </a:cubicBezTo>
                <a:lnTo>
                  <a:pt x="2880320" y="560928"/>
                </a:lnTo>
                <a:cubicBezTo>
                  <a:pt x="2880320" y="622888"/>
                  <a:pt x="2830092" y="673116"/>
                  <a:pt x="2768132" y="673116"/>
                </a:cubicBezTo>
                <a:lnTo>
                  <a:pt x="112188" y="673116"/>
                </a:lnTo>
                <a:cubicBezTo>
                  <a:pt x="50228" y="673116"/>
                  <a:pt x="0" y="622888"/>
                  <a:pt x="0" y="560928"/>
                </a:cubicBezTo>
                <a:lnTo>
                  <a:pt x="0" y="112188"/>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86199" tIns="59529" rIns="86199" bIns="59529" numCol="1" spcCol="1270" anchor="ctr" anchorCtr="0">
            <a:noAutofit/>
          </a:bodyPr>
          <a:lstStyle/>
          <a:p>
            <a:pPr marL="0" lvl="0" indent="0" algn="ctr" defTabSz="622300">
              <a:lnSpc>
                <a:spcPct val="90000"/>
              </a:lnSpc>
              <a:spcBef>
                <a:spcPct val="0"/>
              </a:spcBef>
              <a:spcAft>
                <a:spcPct val="35000"/>
              </a:spcAft>
              <a:buNone/>
            </a:pPr>
            <a:r>
              <a:rPr lang="fr-FR" sz="1400" kern="1200" dirty="0"/>
              <a:t>Un manque de reconnaissance de la spécificité de certains métiers</a:t>
            </a:r>
          </a:p>
        </p:txBody>
      </p:sp>
      <p:sp>
        <p:nvSpPr>
          <p:cNvPr id="9" name="Forme libre : forme 8">
            <a:extLst>
              <a:ext uri="{FF2B5EF4-FFF2-40B4-BE49-F238E27FC236}">
                <a16:creationId xmlns:a16="http://schemas.microsoft.com/office/drawing/2014/main" id="{937E85C8-46D2-0F14-AF98-041530047FC5}"/>
              </a:ext>
            </a:extLst>
          </p:cNvPr>
          <p:cNvSpPr/>
          <p:nvPr/>
        </p:nvSpPr>
        <p:spPr>
          <a:xfrm>
            <a:off x="3851919" y="3188509"/>
            <a:ext cx="4320480" cy="673116"/>
          </a:xfrm>
          <a:custGeom>
            <a:avLst/>
            <a:gdLst>
              <a:gd name="connsiteX0" fmla="*/ 0 w 4320480"/>
              <a:gd name="connsiteY0" fmla="*/ 84140 h 673116"/>
              <a:gd name="connsiteX1" fmla="*/ 3983922 w 4320480"/>
              <a:gd name="connsiteY1" fmla="*/ 84140 h 673116"/>
              <a:gd name="connsiteX2" fmla="*/ 3983922 w 4320480"/>
              <a:gd name="connsiteY2" fmla="*/ 0 h 673116"/>
              <a:gd name="connsiteX3" fmla="*/ 4320480 w 4320480"/>
              <a:gd name="connsiteY3" fmla="*/ 336558 h 673116"/>
              <a:gd name="connsiteX4" fmla="*/ 3983922 w 4320480"/>
              <a:gd name="connsiteY4" fmla="*/ 673116 h 673116"/>
              <a:gd name="connsiteX5" fmla="*/ 3983922 w 4320480"/>
              <a:gd name="connsiteY5" fmla="*/ 588977 h 673116"/>
              <a:gd name="connsiteX6" fmla="*/ 0 w 4320480"/>
              <a:gd name="connsiteY6" fmla="*/ 588977 h 673116"/>
              <a:gd name="connsiteX7" fmla="*/ 0 w 4320480"/>
              <a:gd name="connsiteY7" fmla="*/ 84140 h 67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20480" h="673116">
                <a:moveTo>
                  <a:pt x="0" y="84140"/>
                </a:moveTo>
                <a:lnTo>
                  <a:pt x="3983922" y="84140"/>
                </a:lnTo>
                <a:lnTo>
                  <a:pt x="3983922" y="0"/>
                </a:lnTo>
                <a:lnTo>
                  <a:pt x="4320480" y="336558"/>
                </a:lnTo>
                <a:lnTo>
                  <a:pt x="3983922" y="673116"/>
                </a:lnTo>
                <a:lnTo>
                  <a:pt x="3983922" y="588977"/>
                </a:lnTo>
                <a:lnTo>
                  <a:pt x="0" y="588977"/>
                </a:lnTo>
                <a:lnTo>
                  <a:pt x="0" y="84140"/>
                </a:ln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890" tIns="93030" rIns="261308" bIns="93029" numCol="1" spcCol="1270" anchor="ctr" anchorCtr="0">
            <a:noAutofit/>
          </a:bodyPr>
          <a:lstStyle/>
          <a:p>
            <a:pPr marL="114300" lvl="1" indent="-114300" algn="ctr" defTabSz="622300">
              <a:lnSpc>
                <a:spcPct val="90000"/>
              </a:lnSpc>
              <a:spcBef>
                <a:spcPct val="0"/>
              </a:spcBef>
              <a:spcAft>
                <a:spcPct val="15000"/>
              </a:spcAft>
              <a:buNone/>
            </a:pPr>
            <a:r>
              <a:rPr lang="fr-FR" sz="1400" kern="1200" dirty="0"/>
              <a:t>Harmoniser le régime indemnitaire par fonction et supprimer certaines incohérences, en particulier pour les A</a:t>
            </a:r>
          </a:p>
        </p:txBody>
      </p:sp>
      <p:sp>
        <p:nvSpPr>
          <p:cNvPr id="10" name="Forme libre : forme 9">
            <a:extLst>
              <a:ext uri="{FF2B5EF4-FFF2-40B4-BE49-F238E27FC236}">
                <a16:creationId xmlns:a16="http://schemas.microsoft.com/office/drawing/2014/main" id="{A0C7965D-908F-3D42-6A84-5C605C35F988}"/>
              </a:ext>
            </a:extLst>
          </p:cNvPr>
          <p:cNvSpPr/>
          <p:nvPr/>
        </p:nvSpPr>
        <p:spPr>
          <a:xfrm>
            <a:off x="971600" y="3188509"/>
            <a:ext cx="2880320" cy="673116"/>
          </a:xfrm>
          <a:custGeom>
            <a:avLst/>
            <a:gdLst>
              <a:gd name="connsiteX0" fmla="*/ 0 w 2880320"/>
              <a:gd name="connsiteY0" fmla="*/ 112188 h 673116"/>
              <a:gd name="connsiteX1" fmla="*/ 112188 w 2880320"/>
              <a:gd name="connsiteY1" fmla="*/ 0 h 673116"/>
              <a:gd name="connsiteX2" fmla="*/ 2768132 w 2880320"/>
              <a:gd name="connsiteY2" fmla="*/ 0 h 673116"/>
              <a:gd name="connsiteX3" fmla="*/ 2880320 w 2880320"/>
              <a:gd name="connsiteY3" fmla="*/ 112188 h 673116"/>
              <a:gd name="connsiteX4" fmla="*/ 2880320 w 2880320"/>
              <a:gd name="connsiteY4" fmla="*/ 560928 h 673116"/>
              <a:gd name="connsiteX5" fmla="*/ 2768132 w 2880320"/>
              <a:gd name="connsiteY5" fmla="*/ 673116 h 673116"/>
              <a:gd name="connsiteX6" fmla="*/ 112188 w 2880320"/>
              <a:gd name="connsiteY6" fmla="*/ 673116 h 673116"/>
              <a:gd name="connsiteX7" fmla="*/ 0 w 2880320"/>
              <a:gd name="connsiteY7" fmla="*/ 560928 h 673116"/>
              <a:gd name="connsiteX8" fmla="*/ 0 w 2880320"/>
              <a:gd name="connsiteY8" fmla="*/ 112188 h 67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0320" h="673116">
                <a:moveTo>
                  <a:pt x="0" y="112188"/>
                </a:moveTo>
                <a:cubicBezTo>
                  <a:pt x="0" y="50228"/>
                  <a:pt x="50228" y="0"/>
                  <a:pt x="112188" y="0"/>
                </a:cubicBezTo>
                <a:lnTo>
                  <a:pt x="2768132" y="0"/>
                </a:lnTo>
                <a:cubicBezTo>
                  <a:pt x="2830092" y="0"/>
                  <a:pt x="2880320" y="50228"/>
                  <a:pt x="2880320" y="112188"/>
                </a:cubicBezTo>
                <a:lnTo>
                  <a:pt x="2880320" y="560928"/>
                </a:lnTo>
                <a:cubicBezTo>
                  <a:pt x="2880320" y="622888"/>
                  <a:pt x="2830092" y="673116"/>
                  <a:pt x="2768132" y="673116"/>
                </a:cubicBezTo>
                <a:lnTo>
                  <a:pt x="112188" y="673116"/>
                </a:lnTo>
                <a:cubicBezTo>
                  <a:pt x="50228" y="673116"/>
                  <a:pt x="0" y="622888"/>
                  <a:pt x="0" y="560928"/>
                </a:cubicBezTo>
                <a:lnTo>
                  <a:pt x="0" y="112188"/>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86199" tIns="59529" rIns="86199" bIns="59529" numCol="1" spcCol="1270" anchor="ctr" anchorCtr="0">
            <a:noAutofit/>
          </a:bodyPr>
          <a:lstStyle/>
          <a:p>
            <a:pPr marL="0" lvl="0" indent="0" algn="ctr" defTabSz="622300">
              <a:lnSpc>
                <a:spcPct val="90000"/>
              </a:lnSpc>
              <a:spcBef>
                <a:spcPct val="0"/>
              </a:spcBef>
              <a:spcAft>
                <a:spcPct val="35000"/>
              </a:spcAft>
              <a:buNone/>
            </a:pPr>
            <a:r>
              <a:rPr lang="fr-FR" sz="1400" kern="1200" dirty="0"/>
              <a:t>Un système indemnitaire partiellement harmonisé</a:t>
            </a:r>
          </a:p>
        </p:txBody>
      </p:sp>
      <p:sp>
        <p:nvSpPr>
          <p:cNvPr id="12" name="Forme libre : forme 11">
            <a:extLst>
              <a:ext uri="{FF2B5EF4-FFF2-40B4-BE49-F238E27FC236}">
                <a16:creationId xmlns:a16="http://schemas.microsoft.com/office/drawing/2014/main" id="{C7C55DF9-436B-AD64-5BAE-9D727DAFA8B0}"/>
              </a:ext>
            </a:extLst>
          </p:cNvPr>
          <p:cNvSpPr/>
          <p:nvPr/>
        </p:nvSpPr>
        <p:spPr>
          <a:xfrm>
            <a:off x="3851919" y="3928937"/>
            <a:ext cx="4320480" cy="673116"/>
          </a:xfrm>
          <a:custGeom>
            <a:avLst/>
            <a:gdLst>
              <a:gd name="connsiteX0" fmla="*/ 0 w 4320480"/>
              <a:gd name="connsiteY0" fmla="*/ 84140 h 673116"/>
              <a:gd name="connsiteX1" fmla="*/ 3983922 w 4320480"/>
              <a:gd name="connsiteY1" fmla="*/ 84140 h 673116"/>
              <a:gd name="connsiteX2" fmla="*/ 3983922 w 4320480"/>
              <a:gd name="connsiteY2" fmla="*/ 0 h 673116"/>
              <a:gd name="connsiteX3" fmla="*/ 4320480 w 4320480"/>
              <a:gd name="connsiteY3" fmla="*/ 336558 h 673116"/>
              <a:gd name="connsiteX4" fmla="*/ 3983922 w 4320480"/>
              <a:gd name="connsiteY4" fmla="*/ 673116 h 673116"/>
              <a:gd name="connsiteX5" fmla="*/ 3983922 w 4320480"/>
              <a:gd name="connsiteY5" fmla="*/ 588977 h 673116"/>
              <a:gd name="connsiteX6" fmla="*/ 0 w 4320480"/>
              <a:gd name="connsiteY6" fmla="*/ 588977 h 673116"/>
              <a:gd name="connsiteX7" fmla="*/ 0 w 4320480"/>
              <a:gd name="connsiteY7" fmla="*/ 84140 h 67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20480" h="673116">
                <a:moveTo>
                  <a:pt x="0" y="84140"/>
                </a:moveTo>
                <a:lnTo>
                  <a:pt x="3983922" y="84140"/>
                </a:lnTo>
                <a:lnTo>
                  <a:pt x="3983922" y="0"/>
                </a:lnTo>
                <a:lnTo>
                  <a:pt x="4320480" y="336558"/>
                </a:lnTo>
                <a:lnTo>
                  <a:pt x="3983922" y="673116"/>
                </a:lnTo>
                <a:lnTo>
                  <a:pt x="3983922" y="588977"/>
                </a:lnTo>
                <a:lnTo>
                  <a:pt x="0" y="588977"/>
                </a:lnTo>
                <a:lnTo>
                  <a:pt x="0" y="84140"/>
                </a:lnTo>
                <a:close/>
              </a:path>
            </a:pathLst>
          </a:custGeom>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890" tIns="93030" rIns="261308" bIns="93029" numCol="1" spcCol="1270" anchor="t" anchorCtr="0">
            <a:noAutofit/>
          </a:bodyPr>
          <a:lstStyle/>
          <a:p>
            <a:pPr marL="114300" lvl="1" indent="-114300" algn="ctr" defTabSz="622300">
              <a:lnSpc>
                <a:spcPct val="90000"/>
              </a:lnSpc>
              <a:spcBef>
                <a:spcPct val="0"/>
              </a:spcBef>
              <a:spcAft>
                <a:spcPct val="15000"/>
              </a:spcAft>
              <a:buNone/>
            </a:pPr>
            <a:r>
              <a:rPr lang="fr-FR" sz="1400" kern="1200" dirty="0"/>
              <a:t>Nécessité d’un pilotage plus fin de chaque décision engageant les finances de nos collectivités</a:t>
            </a:r>
          </a:p>
        </p:txBody>
      </p:sp>
      <p:sp>
        <p:nvSpPr>
          <p:cNvPr id="14" name="Forme libre : forme 13">
            <a:extLst>
              <a:ext uri="{FF2B5EF4-FFF2-40B4-BE49-F238E27FC236}">
                <a16:creationId xmlns:a16="http://schemas.microsoft.com/office/drawing/2014/main" id="{70EC4896-8DBA-25E2-8BB1-CF37F68AEC55}"/>
              </a:ext>
            </a:extLst>
          </p:cNvPr>
          <p:cNvSpPr/>
          <p:nvPr/>
        </p:nvSpPr>
        <p:spPr>
          <a:xfrm>
            <a:off x="971600" y="3928937"/>
            <a:ext cx="2880320" cy="673116"/>
          </a:xfrm>
          <a:custGeom>
            <a:avLst/>
            <a:gdLst>
              <a:gd name="connsiteX0" fmla="*/ 0 w 2880320"/>
              <a:gd name="connsiteY0" fmla="*/ 112188 h 673116"/>
              <a:gd name="connsiteX1" fmla="*/ 112188 w 2880320"/>
              <a:gd name="connsiteY1" fmla="*/ 0 h 673116"/>
              <a:gd name="connsiteX2" fmla="*/ 2768132 w 2880320"/>
              <a:gd name="connsiteY2" fmla="*/ 0 h 673116"/>
              <a:gd name="connsiteX3" fmla="*/ 2880320 w 2880320"/>
              <a:gd name="connsiteY3" fmla="*/ 112188 h 673116"/>
              <a:gd name="connsiteX4" fmla="*/ 2880320 w 2880320"/>
              <a:gd name="connsiteY4" fmla="*/ 560928 h 673116"/>
              <a:gd name="connsiteX5" fmla="*/ 2768132 w 2880320"/>
              <a:gd name="connsiteY5" fmla="*/ 673116 h 673116"/>
              <a:gd name="connsiteX6" fmla="*/ 112188 w 2880320"/>
              <a:gd name="connsiteY6" fmla="*/ 673116 h 673116"/>
              <a:gd name="connsiteX7" fmla="*/ 0 w 2880320"/>
              <a:gd name="connsiteY7" fmla="*/ 560928 h 673116"/>
              <a:gd name="connsiteX8" fmla="*/ 0 w 2880320"/>
              <a:gd name="connsiteY8" fmla="*/ 112188 h 67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0320" h="673116">
                <a:moveTo>
                  <a:pt x="0" y="112188"/>
                </a:moveTo>
                <a:cubicBezTo>
                  <a:pt x="0" y="50228"/>
                  <a:pt x="50228" y="0"/>
                  <a:pt x="112188" y="0"/>
                </a:cubicBezTo>
                <a:lnTo>
                  <a:pt x="2768132" y="0"/>
                </a:lnTo>
                <a:cubicBezTo>
                  <a:pt x="2830092" y="0"/>
                  <a:pt x="2880320" y="50228"/>
                  <a:pt x="2880320" y="112188"/>
                </a:cubicBezTo>
                <a:lnTo>
                  <a:pt x="2880320" y="560928"/>
                </a:lnTo>
                <a:cubicBezTo>
                  <a:pt x="2880320" y="622888"/>
                  <a:pt x="2830092" y="673116"/>
                  <a:pt x="2768132" y="673116"/>
                </a:cubicBezTo>
                <a:lnTo>
                  <a:pt x="112188" y="673116"/>
                </a:lnTo>
                <a:cubicBezTo>
                  <a:pt x="50228" y="673116"/>
                  <a:pt x="0" y="622888"/>
                  <a:pt x="0" y="560928"/>
                </a:cubicBezTo>
                <a:lnTo>
                  <a:pt x="0" y="112188"/>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86199" tIns="59529" rIns="86199" bIns="59529" numCol="1" spcCol="1270" anchor="ctr" anchorCtr="0">
            <a:noAutofit/>
          </a:bodyPr>
          <a:lstStyle/>
          <a:p>
            <a:pPr marL="0" lvl="0" indent="0" algn="ctr" defTabSz="622300">
              <a:lnSpc>
                <a:spcPct val="90000"/>
              </a:lnSpc>
              <a:spcBef>
                <a:spcPct val="0"/>
              </a:spcBef>
              <a:spcAft>
                <a:spcPct val="35000"/>
              </a:spcAft>
              <a:buNone/>
            </a:pPr>
            <a:r>
              <a:rPr lang="fr-FR" sz="1400" kern="1200" dirty="0">
                <a:solidFill>
                  <a:schemeClr val="bg1"/>
                </a:solidFill>
              </a:rPr>
              <a:t>Des contraintes </a:t>
            </a:r>
            <a:r>
              <a:rPr lang="fr-FR" sz="1400" dirty="0">
                <a:solidFill>
                  <a:schemeClr val="bg1"/>
                </a:solidFill>
              </a:rPr>
              <a:t>qui demeurent </a:t>
            </a:r>
            <a:r>
              <a:rPr lang="fr-FR" sz="1400" kern="1200" dirty="0">
                <a:solidFill>
                  <a:schemeClr val="bg1"/>
                </a:solidFill>
              </a:rPr>
              <a:t>fortes sur la masse salariale</a:t>
            </a:r>
          </a:p>
        </p:txBody>
      </p:sp>
      <p:sp>
        <p:nvSpPr>
          <p:cNvPr id="15" name="ZoneTexte 14">
            <a:extLst>
              <a:ext uri="{FF2B5EF4-FFF2-40B4-BE49-F238E27FC236}">
                <a16:creationId xmlns:a16="http://schemas.microsoft.com/office/drawing/2014/main" id="{7C476184-AC9D-64BE-0254-F19E9935DDA2}"/>
              </a:ext>
            </a:extLst>
          </p:cNvPr>
          <p:cNvSpPr txBox="1"/>
          <p:nvPr/>
        </p:nvSpPr>
        <p:spPr>
          <a:xfrm>
            <a:off x="539552" y="824974"/>
            <a:ext cx="8352928" cy="738664"/>
          </a:xfrm>
          <a:prstGeom prst="rect">
            <a:avLst/>
          </a:prstGeom>
          <a:noFill/>
        </p:spPr>
        <p:txBody>
          <a:bodyPr wrap="square" rtlCol="0">
            <a:spAutoFit/>
          </a:bodyPr>
          <a:lstStyle/>
          <a:p>
            <a:pPr algn="just"/>
            <a:r>
              <a:rPr lang="fr-FR" sz="1400" dirty="0">
                <a:solidFill>
                  <a:srgbClr val="4D4D4D"/>
                </a:solidFill>
                <a:effectLst/>
                <a:latin typeface="Arial" panose="020B0604020202020204" pitchFamily="34" charset="0"/>
                <a:ea typeface="Times New Roman" panose="02020603050405020304" pitchFamily="18" charset="0"/>
                <a:cs typeface="Times New Roman" panose="02020603050405020304" pitchFamily="18" charset="0"/>
              </a:rPr>
              <a:t>Si la rémunération des agents publics est impactée par les mesures nationales s’agissant notamment du traitement indiciaire, elle résulte aussi largement des décisions prises au niveau local à travers le régime indemnitaire versé.</a:t>
            </a:r>
            <a:endParaRPr lang="fr-FR" sz="1400" dirty="0">
              <a:solidFill>
                <a:srgbClr val="4D4D4D"/>
              </a:solidFill>
            </a:endParaRPr>
          </a:p>
        </p:txBody>
      </p:sp>
      <p:sp>
        <p:nvSpPr>
          <p:cNvPr id="16" name="Espace réservé du texte 9">
            <a:extLst>
              <a:ext uri="{FF2B5EF4-FFF2-40B4-BE49-F238E27FC236}">
                <a16:creationId xmlns:a16="http://schemas.microsoft.com/office/drawing/2014/main" id="{54BD9B35-BB52-1C05-3576-790CF6812E32}"/>
              </a:ext>
            </a:extLst>
          </p:cNvPr>
          <p:cNvSpPr txBox="1">
            <a:spLocks/>
          </p:cNvSpPr>
          <p:nvPr/>
        </p:nvSpPr>
        <p:spPr>
          <a:xfrm>
            <a:off x="4932040" y="0"/>
            <a:ext cx="3888432" cy="268288"/>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200" kern="1200" baseline="0">
                <a:solidFill>
                  <a:schemeClr val="bg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1400" b="1"/>
              <a:t>Stratégie pluriannuelle de la DRH</a:t>
            </a:r>
            <a:endParaRPr lang="fr-FR" sz="1400" b="1" dirty="0"/>
          </a:p>
        </p:txBody>
      </p:sp>
    </p:spTree>
    <p:extLst>
      <p:ext uri="{BB962C8B-B14F-4D97-AF65-F5344CB8AC3E}">
        <p14:creationId xmlns:p14="http://schemas.microsoft.com/office/powerpoint/2010/main" val="2017553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12" grpId="0" animBg="1"/>
      <p:bldP spid="14" grpId="0" animBg="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79512" y="411188"/>
            <a:ext cx="8640960" cy="360362"/>
          </a:xfrm>
        </p:spPr>
        <p:txBody>
          <a:bodyPr/>
          <a:lstStyle/>
          <a:p>
            <a:pPr algn="just"/>
            <a:r>
              <a:rPr lang="fr-FR" u="sng" dirty="0"/>
              <a:t>Le système indemnitaire actuel </a:t>
            </a:r>
            <a:r>
              <a:rPr lang="fr-FR" dirty="0"/>
              <a:t>: le </a:t>
            </a:r>
            <a:r>
              <a:rPr lang="fr-FR" b="1" dirty="0"/>
              <a:t>R</a:t>
            </a:r>
            <a:r>
              <a:rPr lang="fr-FR" dirty="0"/>
              <a:t>égime </a:t>
            </a:r>
            <a:r>
              <a:rPr lang="fr-FR" b="1" dirty="0"/>
              <a:t>I</a:t>
            </a:r>
            <a:r>
              <a:rPr lang="fr-FR" dirty="0"/>
              <a:t>ndemnitaire tenant compte des </a:t>
            </a:r>
            <a:r>
              <a:rPr lang="fr-FR" b="1" dirty="0"/>
              <a:t>F</a:t>
            </a:r>
            <a:r>
              <a:rPr lang="fr-FR" dirty="0"/>
              <a:t>onctions, des </a:t>
            </a:r>
            <a:r>
              <a:rPr lang="fr-FR" b="1" dirty="0"/>
              <a:t>S</a:t>
            </a:r>
            <a:r>
              <a:rPr lang="fr-FR" dirty="0"/>
              <a:t>ujétions, de l’</a:t>
            </a:r>
            <a:r>
              <a:rPr lang="fr-FR" b="1" dirty="0"/>
              <a:t>E</a:t>
            </a:r>
            <a:r>
              <a:rPr lang="fr-FR" dirty="0"/>
              <a:t>xpertise et de l’</a:t>
            </a:r>
            <a:r>
              <a:rPr lang="fr-FR" b="1" dirty="0"/>
              <a:t>E</a:t>
            </a:r>
            <a:r>
              <a:rPr lang="fr-FR" dirty="0"/>
              <a:t>xpérience </a:t>
            </a:r>
            <a:r>
              <a:rPr lang="fr-FR" b="1" dirty="0"/>
              <a:t>P</a:t>
            </a:r>
            <a:r>
              <a:rPr lang="fr-FR" dirty="0"/>
              <a:t>rofessionnelle (RIFSEEP) </a:t>
            </a:r>
          </a:p>
        </p:txBody>
      </p:sp>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dirty="0"/>
              <a:t>Rappel</a:t>
            </a:r>
          </a:p>
        </p:txBody>
      </p:sp>
      <p:sp>
        <p:nvSpPr>
          <p:cNvPr id="6" name="Forme libre : forme 5">
            <a:extLst>
              <a:ext uri="{FF2B5EF4-FFF2-40B4-BE49-F238E27FC236}">
                <a16:creationId xmlns:a16="http://schemas.microsoft.com/office/drawing/2014/main" id="{CB5E0123-0146-198F-734C-7A739F8BD8B1}"/>
              </a:ext>
            </a:extLst>
          </p:cNvPr>
          <p:cNvSpPr/>
          <p:nvPr/>
        </p:nvSpPr>
        <p:spPr>
          <a:xfrm>
            <a:off x="3707904" y="1658389"/>
            <a:ext cx="1785967" cy="1071580"/>
          </a:xfrm>
          <a:custGeom>
            <a:avLst/>
            <a:gdLst>
              <a:gd name="connsiteX0" fmla="*/ 0 w 1785967"/>
              <a:gd name="connsiteY0" fmla="*/ 535790 h 1071580"/>
              <a:gd name="connsiteX1" fmla="*/ 892984 w 1785967"/>
              <a:gd name="connsiteY1" fmla="*/ 0 h 1071580"/>
              <a:gd name="connsiteX2" fmla="*/ 1785968 w 1785967"/>
              <a:gd name="connsiteY2" fmla="*/ 535790 h 1071580"/>
              <a:gd name="connsiteX3" fmla="*/ 892984 w 1785967"/>
              <a:gd name="connsiteY3" fmla="*/ 1071580 h 1071580"/>
              <a:gd name="connsiteX4" fmla="*/ 0 w 1785967"/>
              <a:gd name="connsiteY4" fmla="*/ 535790 h 1071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5967" h="1071580">
                <a:moveTo>
                  <a:pt x="0" y="535790"/>
                </a:moveTo>
                <a:cubicBezTo>
                  <a:pt x="0" y="239881"/>
                  <a:pt x="399803" y="0"/>
                  <a:pt x="892984" y="0"/>
                </a:cubicBezTo>
                <a:cubicBezTo>
                  <a:pt x="1386165" y="0"/>
                  <a:pt x="1785968" y="239881"/>
                  <a:pt x="1785968" y="535790"/>
                </a:cubicBezTo>
                <a:cubicBezTo>
                  <a:pt x="1785968" y="831699"/>
                  <a:pt x="1386165" y="1071580"/>
                  <a:pt x="892984" y="1071580"/>
                </a:cubicBezTo>
                <a:cubicBezTo>
                  <a:pt x="399803" y="1071580"/>
                  <a:pt x="0" y="831699"/>
                  <a:pt x="0" y="535790"/>
                </a:cubicBezTo>
                <a:close/>
              </a:path>
            </a:pathLst>
          </a:custGeom>
          <a:solidFill>
            <a:schemeClr val="tx2"/>
          </a:solidFill>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303459" tIns="198839" rIns="303459" bIns="198839" numCol="1" spcCol="1270" anchor="ctr" anchorCtr="0">
            <a:noAutofit/>
          </a:bodyPr>
          <a:lstStyle/>
          <a:p>
            <a:pPr marL="0" lvl="0" indent="0" algn="ctr" defTabSz="488950">
              <a:lnSpc>
                <a:spcPct val="90000"/>
              </a:lnSpc>
              <a:spcBef>
                <a:spcPct val="0"/>
              </a:spcBef>
              <a:spcAft>
                <a:spcPct val="35000"/>
              </a:spcAft>
              <a:buNone/>
            </a:pPr>
            <a:r>
              <a:rPr lang="fr-FR" sz="1100" kern="1200" dirty="0"/>
              <a:t>Uniformisation des régimes indemnitaires divers et épars existants</a:t>
            </a:r>
          </a:p>
        </p:txBody>
      </p:sp>
      <p:sp>
        <p:nvSpPr>
          <p:cNvPr id="7" name="Forme libre : forme 6">
            <a:extLst>
              <a:ext uri="{FF2B5EF4-FFF2-40B4-BE49-F238E27FC236}">
                <a16:creationId xmlns:a16="http://schemas.microsoft.com/office/drawing/2014/main" id="{E3487105-5C75-F349-28A1-B94396658274}"/>
              </a:ext>
            </a:extLst>
          </p:cNvPr>
          <p:cNvSpPr/>
          <p:nvPr/>
        </p:nvSpPr>
        <p:spPr>
          <a:xfrm>
            <a:off x="1788707" y="1658389"/>
            <a:ext cx="1785967" cy="1071580"/>
          </a:xfrm>
          <a:custGeom>
            <a:avLst/>
            <a:gdLst>
              <a:gd name="connsiteX0" fmla="*/ 0 w 1785967"/>
              <a:gd name="connsiteY0" fmla="*/ 535790 h 1071580"/>
              <a:gd name="connsiteX1" fmla="*/ 892984 w 1785967"/>
              <a:gd name="connsiteY1" fmla="*/ 0 h 1071580"/>
              <a:gd name="connsiteX2" fmla="*/ 1785968 w 1785967"/>
              <a:gd name="connsiteY2" fmla="*/ 535790 h 1071580"/>
              <a:gd name="connsiteX3" fmla="*/ 892984 w 1785967"/>
              <a:gd name="connsiteY3" fmla="*/ 1071580 h 1071580"/>
              <a:gd name="connsiteX4" fmla="*/ 0 w 1785967"/>
              <a:gd name="connsiteY4" fmla="*/ 535790 h 1071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5967" h="1071580">
                <a:moveTo>
                  <a:pt x="0" y="535790"/>
                </a:moveTo>
                <a:cubicBezTo>
                  <a:pt x="0" y="239881"/>
                  <a:pt x="399803" y="0"/>
                  <a:pt x="892984" y="0"/>
                </a:cubicBezTo>
                <a:cubicBezTo>
                  <a:pt x="1386165" y="0"/>
                  <a:pt x="1785968" y="239881"/>
                  <a:pt x="1785968" y="535790"/>
                </a:cubicBezTo>
                <a:cubicBezTo>
                  <a:pt x="1785968" y="831699"/>
                  <a:pt x="1386165" y="1071580"/>
                  <a:pt x="892984" y="1071580"/>
                </a:cubicBezTo>
                <a:cubicBezTo>
                  <a:pt x="399803" y="1071580"/>
                  <a:pt x="0" y="831699"/>
                  <a:pt x="0" y="535790"/>
                </a:cubicBezTo>
                <a:close/>
              </a:path>
            </a:pathLst>
          </a:custGeom>
          <a:solidFill>
            <a:schemeClr val="tx2"/>
          </a:solidFill>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03459" tIns="198839" rIns="303459" bIns="198839" numCol="1" spcCol="1270" anchor="ctr" anchorCtr="0">
            <a:noAutofit/>
          </a:bodyPr>
          <a:lstStyle/>
          <a:p>
            <a:pPr marL="0" lvl="0" indent="0" algn="ctr" defTabSz="488950">
              <a:lnSpc>
                <a:spcPct val="90000"/>
              </a:lnSpc>
              <a:spcBef>
                <a:spcPct val="0"/>
              </a:spcBef>
              <a:spcAft>
                <a:spcPct val="35000"/>
              </a:spcAft>
              <a:buNone/>
            </a:pPr>
            <a:r>
              <a:rPr lang="fr-FR" sz="1100" kern="1200" dirty="0"/>
              <a:t>Maintien de l’architecture préexistante à la ville et à Reims Métropole</a:t>
            </a:r>
          </a:p>
        </p:txBody>
      </p:sp>
      <p:sp>
        <p:nvSpPr>
          <p:cNvPr id="3" name="Rectangle : coins arrondis 2">
            <a:extLst>
              <a:ext uri="{FF2B5EF4-FFF2-40B4-BE49-F238E27FC236}">
                <a16:creationId xmlns:a16="http://schemas.microsoft.com/office/drawing/2014/main" id="{C361392F-08BF-F795-EE48-D980F6143B94}"/>
              </a:ext>
            </a:extLst>
          </p:cNvPr>
          <p:cNvSpPr/>
          <p:nvPr/>
        </p:nvSpPr>
        <p:spPr>
          <a:xfrm>
            <a:off x="1899966" y="3557619"/>
            <a:ext cx="1415141" cy="1224136"/>
          </a:xfrm>
          <a:prstGeom prst="roundRect">
            <a:avLst/>
          </a:prstGeom>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b="1" dirty="0">
                <a:solidFill>
                  <a:schemeClr val="bg1"/>
                </a:solidFill>
              </a:rPr>
              <a:t>Régime indemnitaire mensuel</a:t>
            </a:r>
          </a:p>
          <a:p>
            <a:pPr algn="ctr"/>
            <a:endParaRPr lang="fr-FR" sz="1000" b="1" dirty="0">
              <a:solidFill>
                <a:schemeClr val="bg1"/>
              </a:solidFill>
            </a:endParaRPr>
          </a:p>
          <a:p>
            <a:pPr algn="ctr"/>
            <a:r>
              <a:rPr lang="fr-FR" sz="1000" dirty="0">
                <a:solidFill>
                  <a:schemeClr val="bg1"/>
                </a:solidFill>
              </a:rPr>
              <a:t> </a:t>
            </a:r>
            <a:r>
              <a:rPr lang="fr-FR" sz="1200" b="1" dirty="0">
                <a:solidFill>
                  <a:schemeClr val="bg1"/>
                </a:solidFill>
              </a:rPr>
              <a:t>18,1M€</a:t>
            </a:r>
          </a:p>
          <a:p>
            <a:pPr algn="ctr"/>
            <a:r>
              <a:rPr lang="fr-FR" sz="800" dirty="0">
                <a:solidFill>
                  <a:schemeClr val="bg1"/>
                </a:solidFill>
              </a:rPr>
              <a:t>(8,9 M€ à la ville et 9,2 M€ au Grand Reims)</a:t>
            </a:r>
          </a:p>
        </p:txBody>
      </p:sp>
      <p:sp>
        <p:nvSpPr>
          <p:cNvPr id="5" name="Rectangle : coins arrondis 4">
            <a:extLst>
              <a:ext uri="{FF2B5EF4-FFF2-40B4-BE49-F238E27FC236}">
                <a16:creationId xmlns:a16="http://schemas.microsoft.com/office/drawing/2014/main" id="{C2E8A1B0-CCD7-0A3A-CF13-38994A3606A7}"/>
              </a:ext>
            </a:extLst>
          </p:cNvPr>
          <p:cNvSpPr/>
          <p:nvPr/>
        </p:nvSpPr>
        <p:spPr>
          <a:xfrm>
            <a:off x="4028071" y="3579862"/>
            <a:ext cx="1368152" cy="1224136"/>
          </a:xfrm>
          <a:prstGeom prst="roundRect">
            <a:avLst/>
          </a:prstGeom>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b="1" dirty="0">
                <a:solidFill>
                  <a:schemeClr val="bg1"/>
                </a:solidFill>
              </a:rPr>
              <a:t>CIA</a:t>
            </a:r>
          </a:p>
          <a:p>
            <a:pPr algn="ctr"/>
            <a:endParaRPr lang="fr-FR" sz="600" b="1" dirty="0">
              <a:solidFill>
                <a:schemeClr val="bg1"/>
              </a:solidFill>
            </a:endParaRPr>
          </a:p>
          <a:p>
            <a:pPr algn="ctr"/>
            <a:r>
              <a:rPr lang="fr-FR" sz="1200" b="1" dirty="0">
                <a:solidFill>
                  <a:schemeClr val="bg1"/>
                </a:solidFill>
              </a:rPr>
              <a:t>1,6M€</a:t>
            </a:r>
          </a:p>
          <a:p>
            <a:pPr algn="ctr"/>
            <a:r>
              <a:rPr lang="fr-FR" sz="800" dirty="0">
                <a:solidFill>
                  <a:schemeClr val="bg1"/>
                </a:solidFill>
              </a:rPr>
              <a:t>(906 K€ à la ville et 689 K€ au Grand Reims)</a:t>
            </a:r>
          </a:p>
        </p:txBody>
      </p:sp>
      <p:sp>
        <p:nvSpPr>
          <p:cNvPr id="16" name="Rectangle : coins arrondis 15">
            <a:extLst>
              <a:ext uri="{FF2B5EF4-FFF2-40B4-BE49-F238E27FC236}">
                <a16:creationId xmlns:a16="http://schemas.microsoft.com/office/drawing/2014/main" id="{31C6D788-6984-3CC9-6DA8-8444CD7389FD}"/>
              </a:ext>
            </a:extLst>
          </p:cNvPr>
          <p:cNvSpPr/>
          <p:nvPr/>
        </p:nvSpPr>
        <p:spPr>
          <a:xfrm>
            <a:off x="6156176" y="3579862"/>
            <a:ext cx="1368152" cy="1224136"/>
          </a:xfrm>
          <a:prstGeom prst="roundRect">
            <a:avLst/>
          </a:prstGeom>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b="1" dirty="0">
                <a:solidFill>
                  <a:schemeClr val="bg1"/>
                </a:solidFill>
              </a:rPr>
              <a:t>Prime de Fin d’Année (PFA)</a:t>
            </a:r>
          </a:p>
          <a:p>
            <a:pPr algn="ctr"/>
            <a:endParaRPr lang="fr-FR" sz="1000" b="1" dirty="0">
              <a:solidFill>
                <a:schemeClr val="bg1"/>
              </a:solidFill>
            </a:endParaRPr>
          </a:p>
          <a:p>
            <a:pPr algn="ctr"/>
            <a:r>
              <a:rPr lang="fr-FR" sz="1200" b="1" dirty="0">
                <a:solidFill>
                  <a:schemeClr val="bg1"/>
                </a:solidFill>
              </a:rPr>
              <a:t>7,7M€</a:t>
            </a:r>
          </a:p>
          <a:p>
            <a:pPr algn="ctr"/>
            <a:r>
              <a:rPr lang="fr-FR" sz="800" dirty="0">
                <a:solidFill>
                  <a:schemeClr val="bg1"/>
                </a:solidFill>
              </a:rPr>
              <a:t>(4,4 M€ à la ville et 3,3 M€ au Grand Reims)</a:t>
            </a:r>
          </a:p>
        </p:txBody>
      </p:sp>
      <p:sp>
        <p:nvSpPr>
          <p:cNvPr id="10" name="ZoneTexte 9">
            <a:extLst>
              <a:ext uri="{FF2B5EF4-FFF2-40B4-BE49-F238E27FC236}">
                <a16:creationId xmlns:a16="http://schemas.microsoft.com/office/drawing/2014/main" id="{598E0AA2-CF58-B619-1C0E-27896DC8A42A}"/>
              </a:ext>
            </a:extLst>
          </p:cNvPr>
          <p:cNvSpPr txBox="1"/>
          <p:nvPr/>
        </p:nvSpPr>
        <p:spPr>
          <a:xfrm>
            <a:off x="334029" y="1059582"/>
            <a:ext cx="6604239" cy="369332"/>
          </a:xfrm>
          <a:prstGeom prst="rect">
            <a:avLst/>
          </a:prstGeom>
          <a:noFill/>
        </p:spPr>
        <p:txBody>
          <a:bodyPr wrap="square">
            <a:spAutoFit/>
          </a:bodyPr>
          <a:lstStyle/>
          <a:p>
            <a:pPr marL="285750" indent="-285750">
              <a:buFont typeface="Arial" panose="020B0604020202020204" pitchFamily="34" charset="0"/>
              <a:buChar char="•"/>
            </a:pPr>
            <a:r>
              <a:rPr lang="fr-FR" sz="1800" dirty="0">
                <a:solidFill>
                  <a:srgbClr val="4D4D4D"/>
                </a:solidFill>
              </a:rPr>
              <a:t>Mise en place au 1</a:t>
            </a:r>
            <a:r>
              <a:rPr lang="fr-FR" sz="1800" baseline="30000" dirty="0">
                <a:solidFill>
                  <a:srgbClr val="4D4D4D"/>
                </a:solidFill>
              </a:rPr>
              <a:t>er</a:t>
            </a:r>
            <a:r>
              <a:rPr lang="fr-FR" sz="1800" dirty="0">
                <a:solidFill>
                  <a:srgbClr val="4D4D4D"/>
                </a:solidFill>
              </a:rPr>
              <a:t> janvier 2017 à la création du Grand Reims</a:t>
            </a:r>
          </a:p>
        </p:txBody>
      </p:sp>
      <p:sp>
        <p:nvSpPr>
          <p:cNvPr id="12" name="Forme libre : forme 11">
            <a:extLst>
              <a:ext uri="{FF2B5EF4-FFF2-40B4-BE49-F238E27FC236}">
                <a16:creationId xmlns:a16="http://schemas.microsoft.com/office/drawing/2014/main" id="{3ACA0CA8-B0F4-54F0-BFE0-342B4D40B664}"/>
              </a:ext>
            </a:extLst>
          </p:cNvPr>
          <p:cNvSpPr/>
          <p:nvPr/>
        </p:nvSpPr>
        <p:spPr>
          <a:xfrm>
            <a:off x="5627101" y="1635646"/>
            <a:ext cx="1785967" cy="1071580"/>
          </a:xfrm>
          <a:custGeom>
            <a:avLst/>
            <a:gdLst>
              <a:gd name="connsiteX0" fmla="*/ 0 w 1785967"/>
              <a:gd name="connsiteY0" fmla="*/ 535790 h 1071580"/>
              <a:gd name="connsiteX1" fmla="*/ 892984 w 1785967"/>
              <a:gd name="connsiteY1" fmla="*/ 0 h 1071580"/>
              <a:gd name="connsiteX2" fmla="*/ 1785968 w 1785967"/>
              <a:gd name="connsiteY2" fmla="*/ 535790 h 1071580"/>
              <a:gd name="connsiteX3" fmla="*/ 892984 w 1785967"/>
              <a:gd name="connsiteY3" fmla="*/ 1071580 h 1071580"/>
              <a:gd name="connsiteX4" fmla="*/ 0 w 1785967"/>
              <a:gd name="connsiteY4" fmla="*/ 535790 h 1071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5967" h="1071580">
                <a:moveTo>
                  <a:pt x="0" y="535790"/>
                </a:moveTo>
                <a:cubicBezTo>
                  <a:pt x="0" y="239881"/>
                  <a:pt x="399803" y="0"/>
                  <a:pt x="892984" y="0"/>
                </a:cubicBezTo>
                <a:cubicBezTo>
                  <a:pt x="1386165" y="0"/>
                  <a:pt x="1785968" y="239881"/>
                  <a:pt x="1785968" y="535790"/>
                </a:cubicBezTo>
                <a:cubicBezTo>
                  <a:pt x="1785968" y="831699"/>
                  <a:pt x="1386165" y="1071580"/>
                  <a:pt x="892984" y="1071580"/>
                </a:cubicBezTo>
                <a:cubicBezTo>
                  <a:pt x="399803" y="1071580"/>
                  <a:pt x="0" y="831699"/>
                  <a:pt x="0" y="535790"/>
                </a:cubicBezTo>
                <a:close/>
              </a:path>
            </a:pathLst>
          </a:custGeom>
          <a:solidFill>
            <a:schemeClr val="tx2"/>
          </a:solidFill>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03459" tIns="198839" rIns="303459" bIns="198839" numCol="1" spcCol="1270" anchor="ctr" anchorCtr="0">
            <a:noAutofit/>
          </a:bodyPr>
          <a:lstStyle/>
          <a:p>
            <a:pPr lvl="0" algn="ctr" defTabSz="488950">
              <a:lnSpc>
                <a:spcPct val="90000"/>
              </a:lnSpc>
              <a:spcBef>
                <a:spcPct val="0"/>
              </a:spcBef>
              <a:spcAft>
                <a:spcPct val="35000"/>
              </a:spcAft>
            </a:pPr>
            <a:r>
              <a:rPr lang="fr-FR" sz="1100" dirty="0"/>
              <a:t>Instauration du Complément Indemnitaire Annuel (CIA)</a:t>
            </a:r>
          </a:p>
        </p:txBody>
      </p:sp>
      <p:sp>
        <p:nvSpPr>
          <p:cNvPr id="14" name="ZoneTexte 13">
            <a:extLst>
              <a:ext uri="{FF2B5EF4-FFF2-40B4-BE49-F238E27FC236}">
                <a16:creationId xmlns:a16="http://schemas.microsoft.com/office/drawing/2014/main" id="{0AC0C015-98F2-8632-7C26-79CB4B093A3B}"/>
              </a:ext>
            </a:extLst>
          </p:cNvPr>
          <p:cNvSpPr txBox="1"/>
          <p:nvPr/>
        </p:nvSpPr>
        <p:spPr>
          <a:xfrm>
            <a:off x="334029" y="3016814"/>
            <a:ext cx="6604239" cy="369332"/>
          </a:xfrm>
          <a:prstGeom prst="rect">
            <a:avLst/>
          </a:prstGeom>
          <a:noFill/>
        </p:spPr>
        <p:txBody>
          <a:bodyPr wrap="square">
            <a:spAutoFit/>
          </a:bodyPr>
          <a:lstStyle/>
          <a:p>
            <a:pPr marL="285750" indent="-285750">
              <a:buFont typeface="Arial" panose="020B0604020202020204" pitchFamily="34" charset="0"/>
              <a:buChar char="•"/>
            </a:pPr>
            <a:r>
              <a:rPr lang="fr-FR" sz="1800" dirty="0">
                <a:solidFill>
                  <a:srgbClr val="4D4D4D"/>
                </a:solidFill>
              </a:rPr>
              <a:t>Le régime indemnitaire représente aujourd’hui </a:t>
            </a:r>
            <a:r>
              <a:rPr lang="fr-FR" sz="1800" b="1" dirty="0">
                <a:solidFill>
                  <a:srgbClr val="4D4D4D"/>
                </a:solidFill>
              </a:rPr>
              <a:t>27,4M€</a:t>
            </a:r>
            <a:r>
              <a:rPr lang="fr-FR" sz="1800" dirty="0">
                <a:solidFill>
                  <a:srgbClr val="4D4D4D"/>
                </a:solidFill>
              </a:rPr>
              <a:t> par an</a:t>
            </a:r>
          </a:p>
        </p:txBody>
      </p:sp>
      <p:sp>
        <p:nvSpPr>
          <p:cNvPr id="17" name="Signe Plus 16">
            <a:extLst>
              <a:ext uri="{FF2B5EF4-FFF2-40B4-BE49-F238E27FC236}">
                <a16:creationId xmlns:a16="http://schemas.microsoft.com/office/drawing/2014/main" id="{3B06A842-3F91-94D6-C30F-C74BCC267BF4}"/>
              </a:ext>
            </a:extLst>
          </p:cNvPr>
          <p:cNvSpPr/>
          <p:nvPr/>
        </p:nvSpPr>
        <p:spPr>
          <a:xfrm>
            <a:off x="3455565" y="3985021"/>
            <a:ext cx="432048" cy="3693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Signe Plus 17">
            <a:extLst>
              <a:ext uri="{FF2B5EF4-FFF2-40B4-BE49-F238E27FC236}">
                <a16:creationId xmlns:a16="http://schemas.microsoft.com/office/drawing/2014/main" id="{CC3A2A4C-6BF0-ED1B-A747-254D62E925E2}"/>
              </a:ext>
            </a:extLst>
          </p:cNvPr>
          <p:cNvSpPr/>
          <p:nvPr/>
        </p:nvSpPr>
        <p:spPr>
          <a:xfrm>
            <a:off x="5560175" y="4007264"/>
            <a:ext cx="432048" cy="3693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0812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3" grpId="0" animBg="1"/>
      <p:bldP spid="5" grpId="0" animBg="1"/>
      <p:bldP spid="16" grpId="0" animBg="1"/>
      <p:bldP spid="10" grpId="0"/>
      <p:bldP spid="12" grpId="0" animBg="1"/>
      <p:bldP spid="14" grpId="0"/>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79512" y="411510"/>
            <a:ext cx="8640960" cy="360362"/>
          </a:xfrm>
        </p:spPr>
        <p:txBody>
          <a:bodyPr/>
          <a:lstStyle/>
          <a:p>
            <a:r>
              <a:rPr lang="fr-FR" dirty="0"/>
              <a:t>Les mesures ayant déjà impactées favorablement le régime indemnitaire des agents de la ville de Reims et du Grand Reims en 2022 et 2023 :</a:t>
            </a:r>
          </a:p>
        </p:txBody>
      </p:sp>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dirty="0"/>
              <a:t>Rappel</a:t>
            </a:r>
          </a:p>
        </p:txBody>
      </p:sp>
      <p:sp>
        <p:nvSpPr>
          <p:cNvPr id="6" name="Forme libre : forme 5">
            <a:extLst>
              <a:ext uri="{FF2B5EF4-FFF2-40B4-BE49-F238E27FC236}">
                <a16:creationId xmlns:a16="http://schemas.microsoft.com/office/drawing/2014/main" id="{C21B0D42-6841-6CA9-667D-F3FAEB995CEF}"/>
              </a:ext>
            </a:extLst>
          </p:cNvPr>
          <p:cNvSpPr/>
          <p:nvPr/>
        </p:nvSpPr>
        <p:spPr>
          <a:xfrm flipH="1">
            <a:off x="1270361" y="1443149"/>
            <a:ext cx="2650236" cy="1194198"/>
          </a:xfrm>
          <a:custGeom>
            <a:avLst/>
            <a:gdLst>
              <a:gd name="connsiteX0" fmla="*/ 0 w 1887837"/>
              <a:gd name="connsiteY0" fmla="*/ 1194198 h 1194198"/>
              <a:gd name="connsiteX1" fmla="*/ 298550 w 1887837"/>
              <a:gd name="connsiteY1" fmla="*/ 0 h 1194198"/>
              <a:gd name="connsiteX2" fmla="*/ 1887837 w 1887837"/>
              <a:gd name="connsiteY2" fmla="*/ 0 h 1194198"/>
              <a:gd name="connsiteX3" fmla="*/ 1589288 w 1887837"/>
              <a:gd name="connsiteY3" fmla="*/ 1194198 h 1194198"/>
              <a:gd name="connsiteX4" fmla="*/ 0 w 1887837"/>
              <a:gd name="connsiteY4" fmla="*/ 1194198 h 11941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7837" h="1194198">
                <a:moveTo>
                  <a:pt x="0" y="1194198"/>
                </a:moveTo>
                <a:lnTo>
                  <a:pt x="298550" y="0"/>
                </a:lnTo>
                <a:lnTo>
                  <a:pt x="1887837" y="0"/>
                </a:lnTo>
                <a:lnTo>
                  <a:pt x="1589288" y="1194198"/>
                </a:lnTo>
                <a:lnTo>
                  <a:pt x="0" y="1194198"/>
                </a:lnTo>
                <a:close/>
              </a:path>
            </a:pathLst>
          </a:custGeom>
          <a:scene3d>
            <a:camera prst="orthographicFront"/>
            <a:lightRig rig="flat" dir="t"/>
          </a:scene3d>
          <a:sp3d z="-190500"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302054" tIns="78232" rIns="78232" bIns="78232" numCol="1" spcCol="1270" anchor="ctr" anchorCtr="0">
            <a:noAutofit/>
          </a:bodyPr>
          <a:lstStyle/>
          <a:p>
            <a:pPr marL="0" lvl="0" indent="0" algn="l" defTabSz="488950">
              <a:lnSpc>
                <a:spcPct val="90000"/>
              </a:lnSpc>
              <a:spcBef>
                <a:spcPct val="0"/>
              </a:spcBef>
              <a:spcAft>
                <a:spcPct val="35000"/>
              </a:spcAft>
              <a:buNone/>
            </a:pPr>
            <a:r>
              <a:rPr lang="fr-FR" sz="1100" b="1" kern="1200" dirty="0"/>
              <a:t>Revalorisation du CIA </a:t>
            </a:r>
          </a:p>
          <a:p>
            <a:pPr marL="0" lvl="0" indent="0" algn="l" defTabSz="488950">
              <a:lnSpc>
                <a:spcPct val="90000"/>
              </a:lnSpc>
              <a:spcBef>
                <a:spcPct val="0"/>
              </a:spcBef>
              <a:spcAft>
                <a:spcPct val="35000"/>
              </a:spcAft>
              <a:buFont typeface="Arial" panose="020B0604020202020204" pitchFamily="34" charset="0"/>
              <a:buNone/>
            </a:pPr>
            <a:r>
              <a:rPr lang="fr-FR" sz="1000" kern="1200" dirty="0"/>
              <a:t>550 € en juin 2022 (+50€)</a:t>
            </a:r>
          </a:p>
          <a:p>
            <a:pPr marL="0" lvl="0" indent="0" algn="l" defTabSz="488950">
              <a:lnSpc>
                <a:spcPct val="90000"/>
              </a:lnSpc>
              <a:spcBef>
                <a:spcPct val="0"/>
              </a:spcBef>
              <a:spcAft>
                <a:spcPct val="35000"/>
              </a:spcAft>
              <a:buFont typeface="Arial" panose="020B0604020202020204" pitchFamily="34" charset="0"/>
              <a:buNone/>
            </a:pPr>
            <a:r>
              <a:rPr lang="fr-FR" sz="1100" kern="1200" dirty="0"/>
              <a:t> </a:t>
            </a:r>
            <a:r>
              <a:rPr lang="fr-FR" sz="1000" kern="1200" dirty="0"/>
              <a:t>600 € en juin 2023 (+50€)</a:t>
            </a:r>
          </a:p>
          <a:p>
            <a:pPr marL="0" lvl="0" indent="0" algn="l" defTabSz="488950">
              <a:lnSpc>
                <a:spcPct val="90000"/>
              </a:lnSpc>
              <a:spcBef>
                <a:spcPct val="0"/>
              </a:spcBef>
              <a:spcAft>
                <a:spcPct val="35000"/>
              </a:spcAft>
              <a:buFont typeface="Arial" panose="020B0604020202020204" pitchFamily="34" charset="0"/>
              <a:buNone/>
            </a:pPr>
            <a:r>
              <a:rPr lang="fr-FR" sz="1000" u="sng" kern="1200" dirty="0"/>
              <a:t>Coût annuel cumulé </a:t>
            </a:r>
            <a:r>
              <a:rPr lang="fr-FR" sz="1000" kern="1200" dirty="0"/>
              <a:t>: 170 K€ à la ville et                 130 K€ au Grand Reims</a:t>
            </a:r>
          </a:p>
          <a:p>
            <a:pPr marL="0" lvl="0" indent="0" algn="ctr" defTabSz="488950">
              <a:lnSpc>
                <a:spcPct val="90000"/>
              </a:lnSpc>
              <a:spcBef>
                <a:spcPct val="0"/>
              </a:spcBef>
              <a:spcAft>
                <a:spcPct val="35000"/>
              </a:spcAft>
              <a:buFont typeface="Arial" panose="020B0604020202020204" pitchFamily="34" charset="0"/>
              <a:buNone/>
            </a:pPr>
            <a:r>
              <a:rPr lang="fr-FR" sz="1000" b="1" kern="1200" dirty="0"/>
              <a:t>300 K€ par an</a:t>
            </a:r>
          </a:p>
        </p:txBody>
      </p:sp>
      <p:sp>
        <p:nvSpPr>
          <p:cNvPr id="7" name="Forme libre : forme 6">
            <a:extLst>
              <a:ext uri="{FF2B5EF4-FFF2-40B4-BE49-F238E27FC236}">
                <a16:creationId xmlns:a16="http://schemas.microsoft.com/office/drawing/2014/main" id="{F4A56EA1-83AC-655E-001A-F4F8100DF87E}"/>
              </a:ext>
            </a:extLst>
          </p:cNvPr>
          <p:cNvSpPr/>
          <p:nvPr/>
        </p:nvSpPr>
        <p:spPr>
          <a:xfrm>
            <a:off x="1289159" y="2636750"/>
            <a:ext cx="2631439" cy="1085831"/>
          </a:xfrm>
          <a:custGeom>
            <a:avLst/>
            <a:gdLst>
              <a:gd name="connsiteX0" fmla="*/ 0 w 1885116"/>
              <a:gd name="connsiteY0" fmla="*/ 1194198 h 1194198"/>
              <a:gd name="connsiteX1" fmla="*/ 298550 w 1885116"/>
              <a:gd name="connsiteY1" fmla="*/ 0 h 1194198"/>
              <a:gd name="connsiteX2" fmla="*/ 1885116 w 1885116"/>
              <a:gd name="connsiteY2" fmla="*/ 0 h 1194198"/>
              <a:gd name="connsiteX3" fmla="*/ 1586567 w 1885116"/>
              <a:gd name="connsiteY3" fmla="*/ 1194198 h 1194198"/>
              <a:gd name="connsiteX4" fmla="*/ 0 w 1885116"/>
              <a:gd name="connsiteY4" fmla="*/ 1194198 h 11941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5116" h="1194198">
                <a:moveTo>
                  <a:pt x="0" y="1194198"/>
                </a:moveTo>
                <a:lnTo>
                  <a:pt x="298550" y="0"/>
                </a:lnTo>
                <a:lnTo>
                  <a:pt x="1885116" y="0"/>
                </a:lnTo>
                <a:lnTo>
                  <a:pt x="1586567" y="1194198"/>
                </a:lnTo>
                <a:lnTo>
                  <a:pt x="0" y="1194198"/>
                </a:lnTo>
                <a:close/>
              </a:path>
            </a:pathLst>
          </a:custGeom>
          <a:scene3d>
            <a:camera prst="orthographicFront"/>
            <a:lightRig rig="flat" dir="t"/>
          </a:scene3d>
          <a:sp3d z="-190500" extrusionH="12700" prstMaterial="plastic">
            <a:bevelT w="50800" h="50800"/>
          </a:sp3d>
        </p:spPr>
        <p:style>
          <a:lnRef idx="1">
            <a:schemeClr val="accent2">
              <a:tint val="40000"/>
              <a:alpha val="90000"/>
              <a:hueOff val="1256455"/>
              <a:satOff val="-1094"/>
              <a:lumOff val="-1"/>
              <a:alphaOff val="0"/>
            </a:schemeClr>
          </a:lnRef>
          <a:fillRef idx="1">
            <a:schemeClr val="accent2">
              <a:tint val="40000"/>
              <a:alpha val="90000"/>
              <a:hueOff val="1256455"/>
              <a:satOff val="-1094"/>
              <a:lumOff val="-1"/>
              <a:alphaOff val="0"/>
            </a:schemeClr>
          </a:fillRef>
          <a:effectRef idx="2">
            <a:schemeClr val="accent2">
              <a:tint val="40000"/>
              <a:alpha val="90000"/>
              <a:hueOff val="1256455"/>
              <a:satOff val="-1094"/>
              <a:lumOff val="-1"/>
              <a:alphaOff val="0"/>
            </a:schemeClr>
          </a:effectRef>
          <a:fontRef idx="minor">
            <a:schemeClr val="dk1">
              <a:hueOff val="0"/>
              <a:satOff val="0"/>
              <a:lumOff val="0"/>
              <a:alphaOff val="0"/>
            </a:schemeClr>
          </a:fontRef>
        </p:style>
        <p:txBody>
          <a:bodyPr spcFirstLastPara="0" vert="horz" wrap="square" lIns="301619" tIns="78232" rIns="78231" bIns="78232" numCol="1" spcCol="1270" anchor="ctr" anchorCtr="0">
            <a:noAutofit/>
          </a:bodyPr>
          <a:lstStyle/>
          <a:p>
            <a:pPr marL="0" lvl="0" indent="0" algn="ctr" defTabSz="488950">
              <a:lnSpc>
                <a:spcPct val="90000"/>
              </a:lnSpc>
              <a:spcBef>
                <a:spcPct val="0"/>
              </a:spcBef>
              <a:spcAft>
                <a:spcPct val="35000"/>
              </a:spcAft>
              <a:buNone/>
            </a:pPr>
            <a:r>
              <a:rPr lang="fr-FR" sz="1100" b="1" kern="1200" dirty="0"/>
              <a:t>Compensation des jours d’ancienneté perdus par certains agents</a:t>
            </a:r>
          </a:p>
          <a:p>
            <a:pPr marL="0" lvl="0" indent="0" algn="ctr" defTabSz="488950">
              <a:lnSpc>
                <a:spcPct val="90000"/>
              </a:lnSpc>
              <a:spcBef>
                <a:spcPct val="0"/>
              </a:spcBef>
              <a:spcAft>
                <a:spcPct val="35000"/>
              </a:spcAft>
              <a:buNone/>
            </a:pPr>
            <a:r>
              <a:rPr lang="fr-FR" sz="1000" u="sng" kern="1200" dirty="0"/>
              <a:t>Coût annuel </a:t>
            </a:r>
            <a:r>
              <a:rPr lang="fr-FR" sz="1000" kern="1200" dirty="0"/>
              <a:t>: 295 K€ à la ville et</a:t>
            </a:r>
          </a:p>
          <a:p>
            <a:pPr marL="0" lvl="0" indent="0" algn="ctr" defTabSz="488950">
              <a:lnSpc>
                <a:spcPct val="90000"/>
              </a:lnSpc>
              <a:spcBef>
                <a:spcPct val="0"/>
              </a:spcBef>
              <a:spcAft>
                <a:spcPct val="35000"/>
              </a:spcAft>
              <a:buNone/>
            </a:pPr>
            <a:r>
              <a:rPr lang="fr-FR" sz="1000" kern="1200" dirty="0"/>
              <a:t>238 K€ au Grand Reims</a:t>
            </a:r>
          </a:p>
          <a:p>
            <a:pPr marL="0" lvl="0" indent="0" algn="ctr" defTabSz="488950">
              <a:lnSpc>
                <a:spcPct val="90000"/>
              </a:lnSpc>
              <a:spcBef>
                <a:spcPct val="0"/>
              </a:spcBef>
              <a:spcAft>
                <a:spcPct val="35000"/>
              </a:spcAft>
              <a:buNone/>
            </a:pPr>
            <a:r>
              <a:rPr lang="fr-FR" sz="1000" b="1" kern="1200" dirty="0"/>
              <a:t>533 K€ par an</a:t>
            </a:r>
          </a:p>
        </p:txBody>
      </p:sp>
      <p:sp>
        <p:nvSpPr>
          <p:cNvPr id="8" name="Forme libre : forme 7">
            <a:extLst>
              <a:ext uri="{FF2B5EF4-FFF2-40B4-BE49-F238E27FC236}">
                <a16:creationId xmlns:a16="http://schemas.microsoft.com/office/drawing/2014/main" id="{49D72063-DA70-B215-3B29-5832D70570A2}"/>
              </a:ext>
            </a:extLst>
          </p:cNvPr>
          <p:cNvSpPr/>
          <p:nvPr/>
        </p:nvSpPr>
        <p:spPr>
          <a:xfrm flipH="1">
            <a:off x="1280155" y="3715319"/>
            <a:ext cx="2640442" cy="1167949"/>
          </a:xfrm>
          <a:custGeom>
            <a:avLst/>
            <a:gdLst>
              <a:gd name="connsiteX0" fmla="*/ 0 w 1885116"/>
              <a:gd name="connsiteY0" fmla="*/ 1194198 h 1194198"/>
              <a:gd name="connsiteX1" fmla="*/ 298550 w 1885116"/>
              <a:gd name="connsiteY1" fmla="*/ 0 h 1194198"/>
              <a:gd name="connsiteX2" fmla="*/ 1885116 w 1885116"/>
              <a:gd name="connsiteY2" fmla="*/ 0 h 1194198"/>
              <a:gd name="connsiteX3" fmla="*/ 1586567 w 1885116"/>
              <a:gd name="connsiteY3" fmla="*/ 1194198 h 1194198"/>
              <a:gd name="connsiteX4" fmla="*/ 0 w 1885116"/>
              <a:gd name="connsiteY4" fmla="*/ 1194198 h 11941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5116" h="1194198">
                <a:moveTo>
                  <a:pt x="0" y="1194198"/>
                </a:moveTo>
                <a:lnTo>
                  <a:pt x="298550" y="0"/>
                </a:lnTo>
                <a:lnTo>
                  <a:pt x="1885116" y="0"/>
                </a:lnTo>
                <a:lnTo>
                  <a:pt x="1586567" y="1194198"/>
                </a:lnTo>
                <a:lnTo>
                  <a:pt x="0" y="1194198"/>
                </a:lnTo>
                <a:close/>
              </a:path>
            </a:pathLst>
          </a:custGeom>
          <a:scene3d>
            <a:camera prst="orthographicFront"/>
            <a:lightRig rig="flat" dir="t"/>
          </a:scene3d>
          <a:sp3d z="-190500" extrusionH="12700" prstMaterial="plastic">
            <a:bevelT w="50800" h="50800"/>
          </a:sp3d>
        </p:spPr>
        <p:style>
          <a:lnRef idx="1">
            <a:schemeClr val="accent2">
              <a:tint val="40000"/>
              <a:alpha val="90000"/>
              <a:hueOff val="2512910"/>
              <a:satOff val="-2189"/>
              <a:lumOff val="-3"/>
              <a:alphaOff val="0"/>
            </a:schemeClr>
          </a:lnRef>
          <a:fillRef idx="1">
            <a:schemeClr val="accent2">
              <a:tint val="40000"/>
              <a:alpha val="90000"/>
              <a:hueOff val="2512910"/>
              <a:satOff val="-2189"/>
              <a:lumOff val="-3"/>
              <a:alphaOff val="0"/>
            </a:schemeClr>
          </a:fillRef>
          <a:effectRef idx="2">
            <a:schemeClr val="accent2">
              <a:tint val="40000"/>
              <a:alpha val="90000"/>
              <a:hueOff val="2512910"/>
              <a:satOff val="-2189"/>
              <a:lumOff val="-3"/>
              <a:alphaOff val="0"/>
            </a:schemeClr>
          </a:effectRef>
          <a:fontRef idx="minor">
            <a:schemeClr val="dk1">
              <a:hueOff val="0"/>
              <a:satOff val="0"/>
              <a:lumOff val="0"/>
              <a:alphaOff val="0"/>
            </a:schemeClr>
          </a:fontRef>
        </p:style>
        <p:txBody>
          <a:bodyPr spcFirstLastPara="0" vert="horz" wrap="square" lIns="557973" tIns="250226" rIns="313249" bIns="250226" numCol="1" spcCol="1270" anchor="ctr" anchorCtr="0">
            <a:noAutofit/>
          </a:bodyPr>
          <a:lstStyle/>
          <a:p>
            <a:pPr marL="0" lvl="0" indent="0" algn="l" defTabSz="355600">
              <a:lnSpc>
                <a:spcPct val="90000"/>
              </a:lnSpc>
              <a:spcBef>
                <a:spcPct val="0"/>
              </a:spcBef>
              <a:spcAft>
                <a:spcPct val="35000"/>
              </a:spcAft>
              <a:buNone/>
            </a:pPr>
            <a:r>
              <a:rPr lang="fr-FR" sz="1100" b="1" kern="1200" dirty="0"/>
              <a:t>Revalorisation de 225 € </a:t>
            </a:r>
            <a:r>
              <a:rPr lang="fr-FR" sz="1000" kern="1200" dirty="0"/>
              <a:t>par an de la majoration d’IFSE pour travaux dangereux, insalubres, incommodes ou salissants</a:t>
            </a:r>
          </a:p>
          <a:p>
            <a:pPr marL="0" lvl="0" indent="0" algn="l" defTabSz="355600">
              <a:lnSpc>
                <a:spcPct val="90000"/>
              </a:lnSpc>
              <a:spcBef>
                <a:spcPct val="0"/>
              </a:spcBef>
              <a:spcAft>
                <a:spcPct val="35000"/>
              </a:spcAft>
              <a:buNone/>
            </a:pPr>
            <a:r>
              <a:rPr lang="fr-FR" sz="1000" u="sng" kern="1200" dirty="0"/>
              <a:t>Coût </a:t>
            </a:r>
            <a:r>
              <a:rPr lang="fr-FR" sz="1000" b="0" u="sng" kern="1200" dirty="0"/>
              <a:t>annuel </a:t>
            </a:r>
            <a:r>
              <a:rPr lang="fr-FR" sz="1000" b="0" kern="1200" dirty="0"/>
              <a:t>: 46 K€ à la ville et 49 K€ au Grand Reims </a:t>
            </a:r>
          </a:p>
          <a:p>
            <a:pPr marL="0" lvl="0" indent="0" algn="ctr" defTabSz="355600">
              <a:lnSpc>
                <a:spcPct val="90000"/>
              </a:lnSpc>
              <a:spcBef>
                <a:spcPct val="0"/>
              </a:spcBef>
              <a:spcAft>
                <a:spcPct val="35000"/>
              </a:spcAft>
              <a:buNone/>
            </a:pPr>
            <a:r>
              <a:rPr lang="fr-FR" sz="900" b="1" kern="1200" dirty="0"/>
              <a:t>95 K€ par an</a:t>
            </a:r>
          </a:p>
        </p:txBody>
      </p:sp>
      <p:sp>
        <p:nvSpPr>
          <p:cNvPr id="9" name="Forme libre : forme 8">
            <a:extLst>
              <a:ext uri="{FF2B5EF4-FFF2-40B4-BE49-F238E27FC236}">
                <a16:creationId xmlns:a16="http://schemas.microsoft.com/office/drawing/2014/main" id="{048A383B-8CA0-A9D6-F321-BB8EA215E653}"/>
              </a:ext>
            </a:extLst>
          </p:cNvPr>
          <p:cNvSpPr/>
          <p:nvPr/>
        </p:nvSpPr>
        <p:spPr>
          <a:xfrm>
            <a:off x="345678" y="1119733"/>
            <a:ext cx="1193601" cy="1193601"/>
          </a:xfrm>
          <a:custGeom>
            <a:avLst/>
            <a:gdLst>
              <a:gd name="connsiteX0" fmla="*/ 0 w 1193601"/>
              <a:gd name="connsiteY0" fmla="*/ 596801 h 1193601"/>
              <a:gd name="connsiteX1" fmla="*/ 596801 w 1193601"/>
              <a:gd name="connsiteY1" fmla="*/ 0 h 1193601"/>
              <a:gd name="connsiteX2" fmla="*/ 1193602 w 1193601"/>
              <a:gd name="connsiteY2" fmla="*/ 596801 h 1193601"/>
              <a:gd name="connsiteX3" fmla="*/ 596801 w 1193601"/>
              <a:gd name="connsiteY3" fmla="*/ 1193602 h 1193601"/>
              <a:gd name="connsiteX4" fmla="*/ 0 w 1193601"/>
              <a:gd name="connsiteY4" fmla="*/ 596801 h 1193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3601" h="1193601">
                <a:moveTo>
                  <a:pt x="0" y="596801"/>
                </a:moveTo>
                <a:cubicBezTo>
                  <a:pt x="0" y="267197"/>
                  <a:pt x="267197" y="0"/>
                  <a:pt x="596801" y="0"/>
                </a:cubicBezTo>
                <a:cubicBezTo>
                  <a:pt x="926405" y="0"/>
                  <a:pt x="1193602" y="267197"/>
                  <a:pt x="1193602" y="596801"/>
                </a:cubicBezTo>
                <a:cubicBezTo>
                  <a:pt x="1193602" y="926405"/>
                  <a:pt x="926405" y="1193602"/>
                  <a:pt x="596801" y="1193602"/>
                </a:cubicBezTo>
                <a:cubicBezTo>
                  <a:pt x="267197" y="1193602"/>
                  <a:pt x="0" y="926405"/>
                  <a:pt x="0" y="596801"/>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74799" tIns="174799" rIns="174799" bIns="174799" numCol="1" spcCol="1270" anchor="ctr" anchorCtr="0">
            <a:noAutofit/>
          </a:bodyPr>
          <a:lstStyle/>
          <a:p>
            <a:pPr marL="0" lvl="0" indent="0" algn="ctr" defTabSz="533400">
              <a:lnSpc>
                <a:spcPct val="90000"/>
              </a:lnSpc>
              <a:spcBef>
                <a:spcPct val="0"/>
              </a:spcBef>
              <a:spcAft>
                <a:spcPct val="35000"/>
              </a:spcAft>
              <a:buNone/>
            </a:pPr>
            <a:r>
              <a:rPr lang="fr-FR" sz="1200" kern="1200" dirty="0"/>
              <a:t>Passage aux 1607 heures le 1</a:t>
            </a:r>
            <a:r>
              <a:rPr lang="fr-FR" sz="1200" kern="1200" baseline="30000" dirty="0"/>
              <a:t>er</a:t>
            </a:r>
            <a:r>
              <a:rPr lang="fr-FR" sz="1200" kern="1200" dirty="0"/>
              <a:t> janvier 2022</a:t>
            </a:r>
          </a:p>
        </p:txBody>
      </p:sp>
      <p:sp>
        <p:nvSpPr>
          <p:cNvPr id="10" name="Forme libre : forme 9">
            <a:extLst>
              <a:ext uri="{FF2B5EF4-FFF2-40B4-BE49-F238E27FC236}">
                <a16:creationId xmlns:a16="http://schemas.microsoft.com/office/drawing/2014/main" id="{BB9D1603-414E-8176-92B5-882892DA797F}"/>
              </a:ext>
            </a:extLst>
          </p:cNvPr>
          <p:cNvSpPr/>
          <p:nvPr/>
        </p:nvSpPr>
        <p:spPr>
          <a:xfrm flipH="1">
            <a:off x="5718117" y="1466996"/>
            <a:ext cx="2814322" cy="1194198"/>
          </a:xfrm>
          <a:custGeom>
            <a:avLst/>
            <a:gdLst>
              <a:gd name="connsiteX0" fmla="*/ 0 w 1744083"/>
              <a:gd name="connsiteY0" fmla="*/ 1194198 h 1194198"/>
              <a:gd name="connsiteX1" fmla="*/ 298550 w 1744083"/>
              <a:gd name="connsiteY1" fmla="*/ 0 h 1194198"/>
              <a:gd name="connsiteX2" fmla="*/ 1744083 w 1744083"/>
              <a:gd name="connsiteY2" fmla="*/ 0 h 1194198"/>
              <a:gd name="connsiteX3" fmla="*/ 1445534 w 1744083"/>
              <a:gd name="connsiteY3" fmla="*/ 1194198 h 1194198"/>
              <a:gd name="connsiteX4" fmla="*/ 0 w 1744083"/>
              <a:gd name="connsiteY4" fmla="*/ 1194198 h 11941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83" h="1194198">
                <a:moveTo>
                  <a:pt x="0" y="1194198"/>
                </a:moveTo>
                <a:lnTo>
                  <a:pt x="298550" y="0"/>
                </a:lnTo>
                <a:lnTo>
                  <a:pt x="1744083" y="0"/>
                </a:lnTo>
                <a:lnTo>
                  <a:pt x="1445534" y="1194198"/>
                </a:lnTo>
                <a:lnTo>
                  <a:pt x="0" y="1194198"/>
                </a:lnTo>
                <a:close/>
              </a:path>
            </a:pathLst>
          </a:custGeom>
          <a:scene3d>
            <a:camera prst="orthographicFront"/>
            <a:lightRig rig="flat" dir="t"/>
          </a:scene3d>
          <a:sp3d z="-190500" extrusionH="12700" prstMaterial="plastic">
            <a:bevelT w="50800" h="50800"/>
          </a:sp3d>
        </p:spPr>
        <p:style>
          <a:lnRef idx="1">
            <a:schemeClr val="accent2">
              <a:tint val="40000"/>
              <a:alpha val="90000"/>
              <a:hueOff val="3769366"/>
              <a:satOff val="-3283"/>
              <a:lumOff val="-4"/>
              <a:alphaOff val="0"/>
            </a:schemeClr>
          </a:lnRef>
          <a:fillRef idx="1">
            <a:schemeClr val="accent2">
              <a:tint val="40000"/>
              <a:alpha val="90000"/>
              <a:hueOff val="3769366"/>
              <a:satOff val="-3283"/>
              <a:lumOff val="-4"/>
              <a:alphaOff val="0"/>
            </a:schemeClr>
          </a:fillRef>
          <a:effectRef idx="2">
            <a:schemeClr val="accent2">
              <a:tint val="40000"/>
              <a:alpha val="90000"/>
              <a:hueOff val="3769366"/>
              <a:satOff val="-3283"/>
              <a:lumOff val="-4"/>
              <a:alphaOff val="0"/>
            </a:schemeClr>
          </a:effectRef>
          <a:fontRef idx="minor">
            <a:schemeClr val="dk1">
              <a:hueOff val="0"/>
              <a:satOff val="0"/>
              <a:lumOff val="0"/>
              <a:alphaOff val="0"/>
            </a:schemeClr>
          </a:fontRef>
        </p:style>
        <p:txBody>
          <a:bodyPr spcFirstLastPara="0" vert="horz" wrap="square" lIns="279053" tIns="78232" rIns="78232" bIns="78232" numCol="1" spcCol="1270" anchor="ctr" anchorCtr="0">
            <a:noAutofit/>
          </a:bodyPr>
          <a:lstStyle/>
          <a:p>
            <a:pPr marL="0" lvl="0" indent="0" defTabSz="466725">
              <a:lnSpc>
                <a:spcPct val="90000"/>
              </a:lnSpc>
              <a:spcBef>
                <a:spcPct val="0"/>
              </a:spcBef>
              <a:spcAft>
                <a:spcPct val="35000"/>
              </a:spcAft>
              <a:buNone/>
            </a:pPr>
            <a:r>
              <a:rPr lang="fr-FR" sz="1050" b="1" kern="1200" dirty="0"/>
              <a:t>Indexation du régime indemnitaire</a:t>
            </a:r>
          </a:p>
          <a:p>
            <a:pPr marL="0" lvl="0" indent="0" defTabSz="466725">
              <a:lnSpc>
                <a:spcPct val="90000"/>
              </a:lnSpc>
              <a:spcBef>
                <a:spcPct val="0"/>
              </a:spcBef>
              <a:spcAft>
                <a:spcPct val="35000"/>
              </a:spcAft>
              <a:buNone/>
            </a:pPr>
            <a:r>
              <a:rPr lang="fr-FR" sz="1050" b="1" kern="1200" dirty="0"/>
              <a:t>de base des agents sur la valeur du point</a:t>
            </a:r>
          </a:p>
          <a:p>
            <a:pPr marL="0" lvl="0" indent="0" defTabSz="466725">
              <a:lnSpc>
                <a:spcPct val="90000"/>
              </a:lnSpc>
              <a:spcBef>
                <a:spcPct val="0"/>
              </a:spcBef>
              <a:spcAft>
                <a:spcPct val="35000"/>
              </a:spcAft>
              <a:buNone/>
            </a:pPr>
            <a:r>
              <a:rPr lang="fr-FR" sz="1050" b="1" dirty="0"/>
              <a:t>  </a:t>
            </a:r>
            <a:r>
              <a:rPr lang="fr-FR" sz="1050" b="1" kern="1200" dirty="0"/>
              <a:t> d’indice de la fonction publique</a:t>
            </a:r>
          </a:p>
        </p:txBody>
      </p:sp>
      <p:sp>
        <p:nvSpPr>
          <p:cNvPr id="12" name="Forme libre : forme 11">
            <a:extLst>
              <a:ext uri="{FF2B5EF4-FFF2-40B4-BE49-F238E27FC236}">
                <a16:creationId xmlns:a16="http://schemas.microsoft.com/office/drawing/2014/main" id="{11B07CA8-BA1C-18B0-15C3-BFF7C04A652B}"/>
              </a:ext>
            </a:extLst>
          </p:cNvPr>
          <p:cNvSpPr/>
          <p:nvPr/>
        </p:nvSpPr>
        <p:spPr>
          <a:xfrm>
            <a:off x="5736915" y="2660597"/>
            <a:ext cx="2795524" cy="1194198"/>
          </a:xfrm>
          <a:custGeom>
            <a:avLst/>
            <a:gdLst>
              <a:gd name="connsiteX0" fmla="*/ 0 w 1741026"/>
              <a:gd name="connsiteY0" fmla="*/ 1194198 h 1194198"/>
              <a:gd name="connsiteX1" fmla="*/ 298550 w 1741026"/>
              <a:gd name="connsiteY1" fmla="*/ 0 h 1194198"/>
              <a:gd name="connsiteX2" fmla="*/ 1741026 w 1741026"/>
              <a:gd name="connsiteY2" fmla="*/ 0 h 1194198"/>
              <a:gd name="connsiteX3" fmla="*/ 1442477 w 1741026"/>
              <a:gd name="connsiteY3" fmla="*/ 1194198 h 1194198"/>
              <a:gd name="connsiteX4" fmla="*/ 0 w 1741026"/>
              <a:gd name="connsiteY4" fmla="*/ 1194198 h 11941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026" h="1194198">
                <a:moveTo>
                  <a:pt x="0" y="1194198"/>
                </a:moveTo>
                <a:lnTo>
                  <a:pt x="298550" y="0"/>
                </a:lnTo>
                <a:lnTo>
                  <a:pt x="1741026" y="0"/>
                </a:lnTo>
                <a:lnTo>
                  <a:pt x="1442477" y="1194198"/>
                </a:lnTo>
                <a:lnTo>
                  <a:pt x="0" y="1194198"/>
                </a:lnTo>
                <a:close/>
              </a:path>
            </a:pathLst>
          </a:custGeom>
          <a:scene3d>
            <a:camera prst="orthographicFront"/>
            <a:lightRig rig="flat" dir="t"/>
          </a:scene3d>
          <a:sp3d z="-190500" extrusionH="12700" prstMaterial="plastic">
            <a:bevelT w="50800" h="50800"/>
          </a:sp3d>
        </p:spPr>
        <p:style>
          <a:lnRef idx="1">
            <a:schemeClr val="accent2">
              <a:tint val="40000"/>
              <a:alpha val="90000"/>
              <a:hueOff val="5025821"/>
              <a:satOff val="-4378"/>
              <a:lumOff val="-6"/>
              <a:alphaOff val="0"/>
            </a:schemeClr>
          </a:lnRef>
          <a:fillRef idx="1">
            <a:schemeClr val="accent2">
              <a:tint val="40000"/>
              <a:alpha val="90000"/>
              <a:hueOff val="5025821"/>
              <a:satOff val="-4378"/>
              <a:lumOff val="-6"/>
              <a:alphaOff val="0"/>
            </a:schemeClr>
          </a:fillRef>
          <a:effectRef idx="2">
            <a:schemeClr val="accent2">
              <a:tint val="40000"/>
              <a:alpha val="90000"/>
              <a:hueOff val="5025821"/>
              <a:satOff val="-4378"/>
              <a:lumOff val="-6"/>
              <a:alphaOff val="0"/>
            </a:schemeClr>
          </a:effectRef>
          <a:fontRef idx="minor">
            <a:schemeClr val="dk1">
              <a:hueOff val="0"/>
              <a:satOff val="0"/>
              <a:lumOff val="0"/>
              <a:alphaOff val="0"/>
            </a:schemeClr>
          </a:fontRef>
        </p:style>
        <p:txBody>
          <a:bodyPr spcFirstLastPara="0" vert="horz" wrap="square" lIns="278565" tIns="78232" rIns="78231" bIns="78232" numCol="1" spcCol="1270" anchor="ctr" anchorCtr="0">
            <a:noAutofit/>
          </a:bodyPr>
          <a:lstStyle/>
          <a:p>
            <a:pPr marL="0" lvl="0" indent="0" algn="l" defTabSz="488950">
              <a:lnSpc>
                <a:spcPct val="90000"/>
              </a:lnSpc>
              <a:spcBef>
                <a:spcPct val="0"/>
              </a:spcBef>
              <a:spcAft>
                <a:spcPct val="35000"/>
              </a:spcAft>
              <a:buNone/>
            </a:pPr>
            <a:r>
              <a:rPr lang="fr-FR" sz="1100" b="0" kern="1200" dirty="0"/>
              <a:t>  </a:t>
            </a:r>
            <a:r>
              <a:rPr lang="fr-FR" sz="1100" b="0" u="sng" kern="1200" dirty="0"/>
              <a:t>Coût annuel</a:t>
            </a:r>
            <a:r>
              <a:rPr lang="fr-FR" sz="1100" b="0" u="none" kern="1200" dirty="0"/>
              <a:t> : </a:t>
            </a:r>
            <a:r>
              <a:rPr lang="fr-FR" sz="1100" b="0" kern="1200" dirty="0"/>
              <a:t>270 K€ à la ville et 320 K€</a:t>
            </a:r>
          </a:p>
          <a:p>
            <a:pPr marL="0" lvl="0" indent="0" algn="l" defTabSz="488950">
              <a:lnSpc>
                <a:spcPct val="90000"/>
              </a:lnSpc>
              <a:spcBef>
                <a:spcPct val="0"/>
              </a:spcBef>
              <a:spcAft>
                <a:spcPct val="35000"/>
              </a:spcAft>
              <a:buNone/>
            </a:pPr>
            <a:r>
              <a:rPr lang="fr-FR" sz="1100" b="0" kern="1200" dirty="0"/>
              <a:t>au Grand Reims</a:t>
            </a:r>
          </a:p>
          <a:p>
            <a:pPr marL="0" lvl="0" indent="0" algn="ctr" defTabSz="488950">
              <a:lnSpc>
                <a:spcPct val="90000"/>
              </a:lnSpc>
              <a:spcBef>
                <a:spcPct val="0"/>
              </a:spcBef>
              <a:spcAft>
                <a:spcPct val="35000"/>
              </a:spcAft>
              <a:buNone/>
            </a:pPr>
            <a:r>
              <a:rPr lang="fr-FR" sz="1100" b="1" kern="1200" dirty="0"/>
              <a:t>590 K€ par an</a:t>
            </a:r>
          </a:p>
        </p:txBody>
      </p:sp>
      <p:sp>
        <p:nvSpPr>
          <p:cNvPr id="14" name="Forme libre : forme 13">
            <a:extLst>
              <a:ext uri="{FF2B5EF4-FFF2-40B4-BE49-F238E27FC236}">
                <a16:creationId xmlns:a16="http://schemas.microsoft.com/office/drawing/2014/main" id="{66610955-AAF5-D5A5-A6C8-39E411909F60}"/>
              </a:ext>
            </a:extLst>
          </p:cNvPr>
          <p:cNvSpPr/>
          <p:nvPr/>
        </p:nvSpPr>
        <p:spPr>
          <a:xfrm>
            <a:off x="4645402" y="1119732"/>
            <a:ext cx="1193601" cy="1193601"/>
          </a:xfrm>
          <a:custGeom>
            <a:avLst/>
            <a:gdLst>
              <a:gd name="connsiteX0" fmla="*/ 0 w 1193601"/>
              <a:gd name="connsiteY0" fmla="*/ 596801 h 1193601"/>
              <a:gd name="connsiteX1" fmla="*/ 596801 w 1193601"/>
              <a:gd name="connsiteY1" fmla="*/ 0 h 1193601"/>
              <a:gd name="connsiteX2" fmla="*/ 1193602 w 1193601"/>
              <a:gd name="connsiteY2" fmla="*/ 596801 h 1193601"/>
              <a:gd name="connsiteX3" fmla="*/ 596801 w 1193601"/>
              <a:gd name="connsiteY3" fmla="*/ 1193602 h 1193601"/>
              <a:gd name="connsiteX4" fmla="*/ 0 w 1193601"/>
              <a:gd name="connsiteY4" fmla="*/ 596801 h 1193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3601" h="1193601">
                <a:moveTo>
                  <a:pt x="0" y="596801"/>
                </a:moveTo>
                <a:cubicBezTo>
                  <a:pt x="0" y="267197"/>
                  <a:pt x="267197" y="0"/>
                  <a:pt x="596801" y="0"/>
                </a:cubicBezTo>
                <a:cubicBezTo>
                  <a:pt x="926405" y="0"/>
                  <a:pt x="1193602" y="267197"/>
                  <a:pt x="1193602" y="596801"/>
                </a:cubicBezTo>
                <a:cubicBezTo>
                  <a:pt x="1193602" y="926405"/>
                  <a:pt x="926405" y="1193602"/>
                  <a:pt x="596801" y="1193602"/>
                </a:cubicBezTo>
                <a:cubicBezTo>
                  <a:pt x="267197" y="1193602"/>
                  <a:pt x="0" y="926405"/>
                  <a:pt x="0" y="596801"/>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4681519"/>
              <a:satOff val="-5839"/>
              <a:lumOff val="1373"/>
              <a:alphaOff val="0"/>
            </a:schemeClr>
          </a:fillRef>
          <a:effectRef idx="2">
            <a:schemeClr val="accent2">
              <a:hueOff val="4681519"/>
              <a:satOff val="-5839"/>
              <a:lumOff val="1373"/>
              <a:alphaOff val="0"/>
            </a:schemeClr>
          </a:effectRef>
          <a:fontRef idx="minor">
            <a:schemeClr val="lt1"/>
          </a:fontRef>
        </p:style>
        <p:txBody>
          <a:bodyPr spcFirstLastPara="0" vert="horz" wrap="square" lIns="174799" tIns="174799" rIns="174799" bIns="174799" numCol="1" spcCol="1270" anchor="ctr" anchorCtr="0">
            <a:noAutofit/>
          </a:bodyPr>
          <a:lstStyle/>
          <a:p>
            <a:pPr marL="0" lvl="0" indent="0" algn="ctr" defTabSz="488950">
              <a:lnSpc>
                <a:spcPct val="90000"/>
              </a:lnSpc>
              <a:spcBef>
                <a:spcPct val="0"/>
              </a:spcBef>
              <a:spcAft>
                <a:spcPct val="35000"/>
              </a:spcAft>
              <a:buNone/>
            </a:pPr>
            <a:r>
              <a:rPr lang="fr-FR" sz="1100" kern="1200" dirty="0"/>
              <a:t>Hausse de 3,5% de la valeur du point d’indice le 1</a:t>
            </a:r>
            <a:r>
              <a:rPr lang="fr-FR" sz="1100" kern="1200" baseline="30000" dirty="0"/>
              <a:t>er</a:t>
            </a:r>
            <a:r>
              <a:rPr lang="fr-FR" sz="1100" kern="1200" dirty="0"/>
              <a:t> juillet 2022</a:t>
            </a:r>
          </a:p>
        </p:txBody>
      </p:sp>
      <p:sp>
        <p:nvSpPr>
          <p:cNvPr id="4" name="Ellipse 3">
            <a:extLst>
              <a:ext uri="{FF2B5EF4-FFF2-40B4-BE49-F238E27FC236}">
                <a16:creationId xmlns:a16="http://schemas.microsoft.com/office/drawing/2014/main" id="{5C473484-E633-14FD-413D-F30556B3BA8A}"/>
              </a:ext>
            </a:extLst>
          </p:cNvPr>
          <p:cNvSpPr/>
          <p:nvPr/>
        </p:nvSpPr>
        <p:spPr>
          <a:xfrm>
            <a:off x="7164288" y="4083918"/>
            <a:ext cx="1872208" cy="967656"/>
          </a:xfrm>
          <a:prstGeom prst="ellipse">
            <a:avLst/>
          </a:prstGeom>
          <a:ln/>
        </p:spPr>
        <p:style>
          <a:lnRef idx="1">
            <a:schemeClr val="accent5"/>
          </a:lnRef>
          <a:fillRef idx="3">
            <a:schemeClr val="accent5"/>
          </a:fillRef>
          <a:effectRef idx="2">
            <a:schemeClr val="accent5"/>
          </a:effectRef>
          <a:fontRef idx="minor">
            <a:schemeClr val="lt1"/>
          </a:fontRef>
        </p:style>
        <p:txBody>
          <a:bodyPr spcFirstLastPara="0" vert="horz" wrap="square" lIns="0" tIns="0" rIns="0" bIns="0" numCol="1" spcCol="1270" anchor="ctr" anchorCtr="0">
            <a:noAutofit/>
          </a:bodyPr>
          <a:lstStyle/>
          <a:p>
            <a:pPr algn="ctr"/>
            <a:r>
              <a:rPr lang="fr-FR" sz="1600" dirty="0"/>
              <a:t>+ 1,5 M€ par an</a:t>
            </a:r>
          </a:p>
        </p:txBody>
      </p:sp>
    </p:spTree>
    <p:extLst>
      <p:ext uri="{BB962C8B-B14F-4D97-AF65-F5344CB8AC3E}">
        <p14:creationId xmlns:p14="http://schemas.microsoft.com/office/powerpoint/2010/main" val="308790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4"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13713" y="438942"/>
            <a:ext cx="8640960" cy="360362"/>
          </a:xfrm>
        </p:spPr>
        <p:txBody>
          <a:bodyPr/>
          <a:lstStyle/>
          <a:p>
            <a:pPr algn="just"/>
            <a:r>
              <a:rPr lang="fr-FR" dirty="0"/>
              <a:t>Cinq objectifs identifiés pour refondre le régime indemnitaire dans le cadre d’une approche globale : </a:t>
            </a:r>
          </a:p>
        </p:txBody>
      </p:sp>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dirty="0"/>
              <a:t>5 objectifs</a:t>
            </a:r>
          </a:p>
        </p:txBody>
      </p:sp>
      <p:sp>
        <p:nvSpPr>
          <p:cNvPr id="9" name="Forme libre : forme 8">
            <a:extLst>
              <a:ext uri="{FF2B5EF4-FFF2-40B4-BE49-F238E27FC236}">
                <a16:creationId xmlns:a16="http://schemas.microsoft.com/office/drawing/2014/main" id="{C5BD3855-0456-CF2A-B22D-96549DCEE207}"/>
              </a:ext>
            </a:extLst>
          </p:cNvPr>
          <p:cNvSpPr/>
          <p:nvPr/>
        </p:nvSpPr>
        <p:spPr>
          <a:xfrm>
            <a:off x="3852002" y="906492"/>
            <a:ext cx="1439995" cy="1259997"/>
          </a:xfrm>
          <a:custGeom>
            <a:avLst/>
            <a:gdLst>
              <a:gd name="connsiteX0" fmla="*/ 0 w 1439995"/>
              <a:gd name="connsiteY0" fmla="*/ 369041 h 1259997"/>
              <a:gd name="connsiteX1" fmla="*/ 369041 w 1439995"/>
              <a:gd name="connsiteY1" fmla="*/ 0 h 1259997"/>
              <a:gd name="connsiteX2" fmla="*/ 1070954 w 1439995"/>
              <a:gd name="connsiteY2" fmla="*/ 0 h 1259997"/>
              <a:gd name="connsiteX3" fmla="*/ 1439995 w 1439995"/>
              <a:gd name="connsiteY3" fmla="*/ 369041 h 1259997"/>
              <a:gd name="connsiteX4" fmla="*/ 1439995 w 1439995"/>
              <a:gd name="connsiteY4" fmla="*/ 890956 h 1259997"/>
              <a:gd name="connsiteX5" fmla="*/ 1070954 w 1439995"/>
              <a:gd name="connsiteY5" fmla="*/ 1259997 h 1259997"/>
              <a:gd name="connsiteX6" fmla="*/ 369041 w 1439995"/>
              <a:gd name="connsiteY6" fmla="*/ 1259997 h 1259997"/>
              <a:gd name="connsiteX7" fmla="*/ 0 w 1439995"/>
              <a:gd name="connsiteY7" fmla="*/ 890956 h 1259997"/>
              <a:gd name="connsiteX8" fmla="*/ 0 w 1439995"/>
              <a:gd name="connsiteY8" fmla="*/ 369041 h 1259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39995" h="1259997">
                <a:moveTo>
                  <a:pt x="0" y="369041"/>
                </a:moveTo>
                <a:lnTo>
                  <a:pt x="369041" y="0"/>
                </a:lnTo>
                <a:lnTo>
                  <a:pt x="1070954" y="0"/>
                </a:lnTo>
                <a:lnTo>
                  <a:pt x="1439995" y="369041"/>
                </a:lnTo>
                <a:lnTo>
                  <a:pt x="1439995" y="890956"/>
                </a:lnTo>
                <a:lnTo>
                  <a:pt x="1070954" y="1259997"/>
                </a:lnTo>
                <a:lnTo>
                  <a:pt x="369041" y="1259997"/>
                </a:lnTo>
                <a:lnTo>
                  <a:pt x="0" y="890956"/>
                </a:lnTo>
                <a:lnTo>
                  <a:pt x="0" y="369041"/>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226430" tIns="226430" rIns="226430" bIns="226430" numCol="1" spcCol="1270" anchor="ctr" anchorCtr="0">
            <a:noAutofit/>
          </a:bodyPr>
          <a:lstStyle/>
          <a:p>
            <a:pPr marL="0" lvl="0" indent="0" algn="ctr" defTabSz="488950">
              <a:lnSpc>
                <a:spcPct val="90000"/>
              </a:lnSpc>
              <a:spcBef>
                <a:spcPct val="0"/>
              </a:spcBef>
              <a:spcAft>
                <a:spcPct val="35000"/>
              </a:spcAft>
              <a:buNone/>
            </a:pPr>
            <a:r>
              <a:rPr lang="fr-FR" sz="1100" b="1" kern="1200" dirty="0"/>
              <a:t>Objectif n°1</a:t>
            </a:r>
          </a:p>
          <a:p>
            <a:pPr algn="ctr" defTabSz="488950">
              <a:lnSpc>
                <a:spcPct val="90000"/>
              </a:lnSpc>
              <a:spcBef>
                <a:spcPct val="0"/>
              </a:spcBef>
              <a:spcAft>
                <a:spcPct val="35000"/>
              </a:spcAft>
            </a:pPr>
            <a:r>
              <a:rPr lang="fr-FR" sz="1100" dirty="0"/>
              <a:t>Une meilleure traduction des responsabilités, notamment managériales, via les fonctions</a:t>
            </a:r>
          </a:p>
        </p:txBody>
      </p:sp>
      <p:sp>
        <p:nvSpPr>
          <p:cNvPr id="10" name="Forme libre : forme 9">
            <a:extLst>
              <a:ext uri="{FF2B5EF4-FFF2-40B4-BE49-F238E27FC236}">
                <a16:creationId xmlns:a16="http://schemas.microsoft.com/office/drawing/2014/main" id="{5B8AC67A-8C18-B225-E2B8-1E0DD576677E}"/>
              </a:ext>
            </a:extLst>
          </p:cNvPr>
          <p:cNvSpPr/>
          <p:nvPr/>
        </p:nvSpPr>
        <p:spPr>
          <a:xfrm>
            <a:off x="3060478" y="1536489"/>
            <a:ext cx="3023042" cy="3023042"/>
          </a:xfrm>
          <a:custGeom>
            <a:avLst/>
            <a:gdLst/>
            <a:ahLst/>
            <a:cxnLst/>
            <a:rect l="0" t="0" r="0" b="0"/>
            <a:pathLst>
              <a:path>
                <a:moveTo>
                  <a:pt x="2234989" y="184385"/>
                </a:moveTo>
                <a:arcTo wR="1511521" hR="1511521" stAng="17915781" swAng="883035"/>
              </a:path>
            </a:pathLst>
          </a:custGeom>
          <a:noFill/>
        </p:spPr>
        <p:style>
          <a:lnRef idx="1">
            <a:schemeClr val="accent2">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2" name="Forme libre : forme 11">
            <a:extLst>
              <a:ext uri="{FF2B5EF4-FFF2-40B4-BE49-F238E27FC236}">
                <a16:creationId xmlns:a16="http://schemas.microsoft.com/office/drawing/2014/main" id="{6CED09ED-48FD-4133-C5F1-30CB88D69FDA}"/>
              </a:ext>
            </a:extLst>
          </p:cNvPr>
          <p:cNvSpPr/>
          <p:nvPr/>
        </p:nvSpPr>
        <p:spPr>
          <a:xfrm>
            <a:off x="5289544" y="1950926"/>
            <a:ext cx="1439995" cy="1259997"/>
          </a:xfrm>
          <a:custGeom>
            <a:avLst/>
            <a:gdLst>
              <a:gd name="connsiteX0" fmla="*/ 0 w 1439995"/>
              <a:gd name="connsiteY0" fmla="*/ 369041 h 1259997"/>
              <a:gd name="connsiteX1" fmla="*/ 369041 w 1439995"/>
              <a:gd name="connsiteY1" fmla="*/ 0 h 1259997"/>
              <a:gd name="connsiteX2" fmla="*/ 1070954 w 1439995"/>
              <a:gd name="connsiteY2" fmla="*/ 0 h 1259997"/>
              <a:gd name="connsiteX3" fmla="*/ 1439995 w 1439995"/>
              <a:gd name="connsiteY3" fmla="*/ 369041 h 1259997"/>
              <a:gd name="connsiteX4" fmla="*/ 1439995 w 1439995"/>
              <a:gd name="connsiteY4" fmla="*/ 890956 h 1259997"/>
              <a:gd name="connsiteX5" fmla="*/ 1070954 w 1439995"/>
              <a:gd name="connsiteY5" fmla="*/ 1259997 h 1259997"/>
              <a:gd name="connsiteX6" fmla="*/ 369041 w 1439995"/>
              <a:gd name="connsiteY6" fmla="*/ 1259997 h 1259997"/>
              <a:gd name="connsiteX7" fmla="*/ 0 w 1439995"/>
              <a:gd name="connsiteY7" fmla="*/ 890956 h 1259997"/>
              <a:gd name="connsiteX8" fmla="*/ 0 w 1439995"/>
              <a:gd name="connsiteY8" fmla="*/ 369041 h 1259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39995" h="1259997">
                <a:moveTo>
                  <a:pt x="0" y="369041"/>
                </a:moveTo>
                <a:lnTo>
                  <a:pt x="369041" y="0"/>
                </a:lnTo>
                <a:lnTo>
                  <a:pt x="1070954" y="0"/>
                </a:lnTo>
                <a:lnTo>
                  <a:pt x="1439995" y="369041"/>
                </a:lnTo>
                <a:lnTo>
                  <a:pt x="1439995" y="890956"/>
                </a:lnTo>
                <a:lnTo>
                  <a:pt x="1070954" y="1259997"/>
                </a:lnTo>
                <a:lnTo>
                  <a:pt x="369041" y="1259997"/>
                </a:lnTo>
                <a:lnTo>
                  <a:pt x="0" y="890956"/>
                </a:lnTo>
                <a:lnTo>
                  <a:pt x="0" y="369041"/>
                </a:lnTo>
                <a:close/>
              </a:path>
            </a:pathLst>
          </a:cu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226430" tIns="226430" rIns="226430" bIns="226430" numCol="1" spcCol="1270" anchor="ctr" anchorCtr="0">
            <a:noAutofit/>
          </a:bodyPr>
          <a:lstStyle/>
          <a:p>
            <a:pPr marL="0" lvl="0" indent="0" algn="ctr" defTabSz="488950">
              <a:lnSpc>
                <a:spcPct val="90000"/>
              </a:lnSpc>
              <a:spcBef>
                <a:spcPct val="0"/>
              </a:spcBef>
              <a:spcAft>
                <a:spcPct val="35000"/>
              </a:spcAft>
              <a:buNone/>
            </a:pPr>
            <a:r>
              <a:rPr lang="fr-FR" sz="1100" b="1" kern="1200" dirty="0"/>
              <a:t>Objectif n°2</a:t>
            </a:r>
          </a:p>
          <a:p>
            <a:pPr algn="ctr" defTabSz="488950">
              <a:lnSpc>
                <a:spcPct val="90000"/>
              </a:lnSpc>
              <a:spcBef>
                <a:spcPct val="0"/>
              </a:spcBef>
              <a:spcAft>
                <a:spcPct val="35000"/>
              </a:spcAft>
            </a:pPr>
            <a:r>
              <a:rPr lang="fr-FR" sz="1100" dirty="0"/>
              <a:t>La reconnaissance de l’engagement professionnel :                le RI comme levier managérial</a:t>
            </a:r>
          </a:p>
        </p:txBody>
      </p:sp>
      <p:sp>
        <p:nvSpPr>
          <p:cNvPr id="14" name="Forme libre : forme 13">
            <a:extLst>
              <a:ext uri="{FF2B5EF4-FFF2-40B4-BE49-F238E27FC236}">
                <a16:creationId xmlns:a16="http://schemas.microsoft.com/office/drawing/2014/main" id="{F5678426-CD3B-ECB1-56CA-11B7666FA24B}"/>
              </a:ext>
            </a:extLst>
          </p:cNvPr>
          <p:cNvSpPr/>
          <p:nvPr/>
        </p:nvSpPr>
        <p:spPr>
          <a:xfrm>
            <a:off x="3060478" y="1536489"/>
            <a:ext cx="3023042" cy="3023042"/>
          </a:xfrm>
          <a:custGeom>
            <a:avLst/>
            <a:gdLst/>
            <a:ahLst/>
            <a:cxnLst/>
            <a:rect l="0" t="0" r="0" b="0"/>
            <a:pathLst>
              <a:path>
                <a:moveTo>
                  <a:pt x="3013752" y="1678851"/>
                </a:moveTo>
                <a:arcTo wR="1511521" hR="1511521" stAng="381350" swAng="994103"/>
              </a:path>
            </a:pathLst>
          </a:custGeom>
          <a:noFill/>
        </p:spPr>
        <p:style>
          <a:lnRef idx="1">
            <a:schemeClr val="accent3">
              <a:hueOff val="0"/>
              <a:satOff val="0"/>
              <a:lumOff val="0"/>
              <a:alphaOff val="0"/>
            </a:schemeClr>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fr-FR" dirty="0"/>
          </a:p>
        </p:txBody>
      </p:sp>
      <p:sp>
        <p:nvSpPr>
          <p:cNvPr id="15" name="Forme libre : forme 14">
            <a:extLst>
              <a:ext uri="{FF2B5EF4-FFF2-40B4-BE49-F238E27FC236}">
                <a16:creationId xmlns:a16="http://schemas.microsoft.com/office/drawing/2014/main" id="{3CC61538-7EB7-58BB-66D9-C22D5F51EF7B}"/>
              </a:ext>
            </a:extLst>
          </p:cNvPr>
          <p:cNvSpPr/>
          <p:nvPr/>
        </p:nvSpPr>
        <p:spPr>
          <a:xfrm>
            <a:off x="4788189" y="3616009"/>
            <a:ext cx="1439995" cy="1259997"/>
          </a:xfrm>
          <a:custGeom>
            <a:avLst/>
            <a:gdLst>
              <a:gd name="connsiteX0" fmla="*/ 0 w 1439995"/>
              <a:gd name="connsiteY0" fmla="*/ 369041 h 1259997"/>
              <a:gd name="connsiteX1" fmla="*/ 369041 w 1439995"/>
              <a:gd name="connsiteY1" fmla="*/ 0 h 1259997"/>
              <a:gd name="connsiteX2" fmla="*/ 1070954 w 1439995"/>
              <a:gd name="connsiteY2" fmla="*/ 0 h 1259997"/>
              <a:gd name="connsiteX3" fmla="*/ 1439995 w 1439995"/>
              <a:gd name="connsiteY3" fmla="*/ 369041 h 1259997"/>
              <a:gd name="connsiteX4" fmla="*/ 1439995 w 1439995"/>
              <a:gd name="connsiteY4" fmla="*/ 890956 h 1259997"/>
              <a:gd name="connsiteX5" fmla="*/ 1070954 w 1439995"/>
              <a:gd name="connsiteY5" fmla="*/ 1259997 h 1259997"/>
              <a:gd name="connsiteX6" fmla="*/ 369041 w 1439995"/>
              <a:gd name="connsiteY6" fmla="*/ 1259997 h 1259997"/>
              <a:gd name="connsiteX7" fmla="*/ 0 w 1439995"/>
              <a:gd name="connsiteY7" fmla="*/ 890956 h 1259997"/>
              <a:gd name="connsiteX8" fmla="*/ 0 w 1439995"/>
              <a:gd name="connsiteY8" fmla="*/ 369041 h 1259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39995" h="1259997">
                <a:moveTo>
                  <a:pt x="0" y="369041"/>
                </a:moveTo>
                <a:lnTo>
                  <a:pt x="369041" y="0"/>
                </a:lnTo>
                <a:lnTo>
                  <a:pt x="1070954" y="0"/>
                </a:lnTo>
                <a:lnTo>
                  <a:pt x="1439995" y="369041"/>
                </a:lnTo>
                <a:lnTo>
                  <a:pt x="1439995" y="890956"/>
                </a:lnTo>
                <a:lnTo>
                  <a:pt x="1070954" y="1259997"/>
                </a:lnTo>
                <a:lnTo>
                  <a:pt x="369041" y="1259997"/>
                </a:lnTo>
                <a:lnTo>
                  <a:pt x="0" y="890956"/>
                </a:lnTo>
                <a:lnTo>
                  <a:pt x="0" y="369041"/>
                </a:lnTo>
                <a:close/>
              </a:path>
            </a:pathLst>
          </a:cu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226430" tIns="226430" rIns="226430" bIns="226430" numCol="1" spcCol="1270" anchor="ctr" anchorCtr="0">
            <a:noAutofit/>
          </a:bodyPr>
          <a:lstStyle/>
          <a:p>
            <a:pPr marL="0" lvl="0" indent="0" algn="ctr" defTabSz="488950">
              <a:lnSpc>
                <a:spcPct val="90000"/>
              </a:lnSpc>
              <a:spcBef>
                <a:spcPct val="0"/>
              </a:spcBef>
              <a:spcAft>
                <a:spcPct val="35000"/>
              </a:spcAft>
              <a:buNone/>
            </a:pPr>
            <a:r>
              <a:rPr lang="fr-FR" sz="1100" b="1" kern="1200" dirty="0"/>
              <a:t>Objectif n°3</a:t>
            </a:r>
          </a:p>
          <a:p>
            <a:pPr algn="ctr" defTabSz="488950">
              <a:lnSpc>
                <a:spcPct val="90000"/>
              </a:lnSpc>
              <a:spcBef>
                <a:spcPct val="0"/>
              </a:spcBef>
              <a:spcAft>
                <a:spcPct val="35000"/>
              </a:spcAft>
            </a:pPr>
            <a:r>
              <a:rPr lang="fr-FR" sz="1100" dirty="0"/>
              <a:t>L’harmonisation du RI en adéquation avec les objectifs d’égalité professionnelle</a:t>
            </a:r>
            <a:endParaRPr lang="fr-FR" sz="1100" b="1" kern="1200" dirty="0"/>
          </a:p>
        </p:txBody>
      </p:sp>
      <p:sp>
        <p:nvSpPr>
          <p:cNvPr id="16" name="Forme libre : forme 15">
            <a:extLst>
              <a:ext uri="{FF2B5EF4-FFF2-40B4-BE49-F238E27FC236}">
                <a16:creationId xmlns:a16="http://schemas.microsoft.com/office/drawing/2014/main" id="{5E93ACA0-220A-6273-1534-8577A896FBBC}"/>
              </a:ext>
            </a:extLst>
          </p:cNvPr>
          <p:cNvSpPr/>
          <p:nvPr/>
        </p:nvSpPr>
        <p:spPr>
          <a:xfrm>
            <a:off x="3060478" y="1536489"/>
            <a:ext cx="3023042" cy="3023042"/>
          </a:xfrm>
          <a:custGeom>
            <a:avLst/>
            <a:gdLst/>
            <a:ahLst/>
            <a:cxnLst/>
            <a:rect l="0" t="0" r="0" b="0"/>
            <a:pathLst>
              <a:path>
                <a:moveTo>
                  <a:pt x="1676625" y="3013998"/>
                </a:moveTo>
                <a:arcTo wR="1511521" hR="1511521" stAng="5023743" swAng="752514"/>
              </a:path>
            </a:pathLst>
          </a:custGeom>
          <a:noFill/>
        </p:spPr>
        <p:style>
          <a:lnRef idx="1">
            <a:schemeClr val="accent4">
              <a:hueOff val="0"/>
              <a:satOff val="0"/>
              <a:lumOff val="0"/>
              <a:alphaOff val="0"/>
            </a:schemeClr>
          </a:lnRef>
          <a:fillRef idx="0">
            <a:scrgbClr r="0" g="0" b="0"/>
          </a:fillRef>
          <a:effectRef idx="0">
            <a:schemeClr val="accent4">
              <a:hueOff val="0"/>
              <a:satOff val="0"/>
              <a:lumOff val="0"/>
              <a:alphaOff val="0"/>
            </a:schemeClr>
          </a:effectRef>
          <a:fontRef idx="minor">
            <a:schemeClr val="tx1">
              <a:hueOff val="0"/>
              <a:satOff val="0"/>
              <a:lumOff val="0"/>
              <a:alphaOff val="0"/>
            </a:schemeClr>
          </a:fontRef>
        </p:style>
      </p:sp>
      <p:sp>
        <p:nvSpPr>
          <p:cNvPr id="17" name="Forme libre : forme 16">
            <a:extLst>
              <a:ext uri="{FF2B5EF4-FFF2-40B4-BE49-F238E27FC236}">
                <a16:creationId xmlns:a16="http://schemas.microsoft.com/office/drawing/2014/main" id="{CB8618ED-C15F-CA66-AB41-19B785163023}"/>
              </a:ext>
            </a:extLst>
          </p:cNvPr>
          <p:cNvSpPr/>
          <p:nvPr/>
        </p:nvSpPr>
        <p:spPr>
          <a:xfrm>
            <a:off x="2963552" y="3579862"/>
            <a:ext cx="1439995" cy="1259997"/>
          </a:xfrm>
          <a:custGeom>
            <a:avLst/>
            <a:gdLst>
              <a:gd name="connsiteX0" fmla="*/ 0 w 1439995"/>
              <a:gd name="connsiteY0" fmla="*/ 369041 h 1259997"/>
              <a:gd name="connsiteX1" fmla="*/ 369041 w 1439995"/>
              <a:gd name="connsiteY1" fmla="*/ 0 h 1259997"/>
              <a:gd name="connsiteX2" fmla="*/ 1070954 w 1439995"/>
              <a:gd name="connsiteY2" fmla="*/ 0 h 1259997"/>
              <a:gd name="connsiteX3" fmla="*/ 1439995 w 1439995"/>
              <a:gd name="connsiteY3" fmla="*/ 369041 h 1259997"/>
              <a:gd name="connsiteX4" fmla="*/ 1439995 w 1439995"/>
              <a:gd name="connsiteY4" fmla="*/ 890956 h 1259997"/>
              <a:gd name="connsiteX5" fmla="*/ 1070954 w 1439995"/>
              <a:gd name="connsiteY5" fmla="*/ 1259997 h 1259997"/>
              <a:gd name="connsiteX6" fmla="*/ 369041 w 1439995"/>
              <a:gd name="connsiteY6" fmla="*/ 1259997 h 1259997"/>
              <a:gd name="connsiteX7" fmla="*/ 0 w 1439995"/>
              <a:gd name="connsiteY7" fmla="*/ 890956 h 1259997"/>
              <a:gd name="connsiteX8" fmla="*/ 0 w 1439995"/>
              <a:gd name="connsiteY8" fmla="*/ 369041 h 1259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39995" h="1259997">
                <a:moveTo>
                  <a:pt x="0" y="369041"/>
                </a:moveTo>
                <a:lnTo>
                  <a:pt x="369041" y="0"/>
                </a:lnTo>
                <a:lnTo>
                  <a:pt x="1070954" y="0"/>
                </a:lnTo>
                <a:lnTo>
                  <a:pt x="1439995" y="369041"/>
                </a:lnTo>
                <a:lnTo>
                  <a:pt x="1439995" y="890956"/>
                </a:lnTo>
                <a:lnTo>
                  <a:pt x="1070954" y="1259997"/>
                </a:lnTo>
                <a:lnTo>
                  <a:pt x="369041" y="1259997"/>
                </a:lnTo>
                <a:lnTo>
                  <a:pt x="0" y="890956"/>
                </a:lnTo>
                <a:lnTo>
                  <a:pt x="0" y="369041"/>
                </a:lnTo>
                <a:close/>
              </a:path>
            </a:pathLst>
          </a:cu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226430" tIns="226430" rIns="226430" bIns="226430" numCol="1" spcCol="1270" anchor="ctr" anchorCtr="0">
            <a:noAutofit/>
          </a:bodyPr>
          <a:lstStyle/>
          <a:p>
            <a:pPr marL="0" lvl="0" indent="0" algn="ctr" defTabSz="488950">
              <a:lnSpc>
                <a:spcPct val="90000"/>
              </a:lnSpc>
              <a:spcBef>
                <a:spcPct val="0"/>
              </a:spcBef>
              <a:spcAft>
                <a:spcPct val="35000"/>
              </a:spcAft>
              <a:buNone/>
            </a:pPr>
            <a:r>
              <a:rPr lang="fr-FR" sz="1100" b="1" kern="1200" dirty="0"/>
              <a:t>Objectif n°4</a:t>
            </a:r>
          </a:p>
          <a:p>
            <a:pPr algn="ctr" defTabSz="488950">
              <a:lnSpc>
                <a:spcPct val="90000"/>
              </a:lnSpc>
              <a:spcBef>
                <a:spcPct val="0"/>
              </a:spcBef>
              <a:spcAft>
                <a:spcPct val="35000"/>
              </a:spcAft>
            </a:pPr>
            <a:r>
              <a:rPr lang="fr-FR" sz="1100" dirty="0"/>
              <a:t>La reconnaissance de la spécificité des métiers</a:t>
            </a:r>
          </a:p>
        </p:txBody>
      </p:sp>
      <p:sp>
        <p:nvSpPr>
          <p:cNvPr id="18" name="Forme libre : forme 17">
            <a:extLst>
              <a:ext uri="{FF2B5EF4-FFF2-40B4-BE49-F238E27FC236}">
                <a16:creationId xmlns:a16="http://schemas.microsoft.com/office/drawing/2014/main" id="{532BC32B-D95D-0395-7D50-0457F6DF3F60}"/>
              </a:ext>
            </a:extLst>
          </p:cNvPr>
          <p:cNvSpPr/>
          <p:nvPr/>
        </p:nvSpPr>
        <p:spPr>
          <a:xfrm>
            <a:off x="3060478" y="1536489"/>
            <a:ext cx="3023042" cy="3023042"/>
          </a:xfrm>
          <a:custGeom>
            <a:avLst/>
            <a:gdLst/>
            <a:ahLst/>
            <a:cxnLst/>
            <a:rect l="0" t="0" r="0" b="0"/>
            <a:pathLst>
              <a:path>
                <a:moveTo>
                  <a:pt x="119378" y="2100279"/>
                </a:moveTo>
                <a:arcTo wR="1511521" hR="1511521" stAng="9424547" swAng="994103"/>
              </a:path>
            </a:pathLst>
          </a:custGeom>
          <a:noFill/>
        </p:spPr>
        <p:style>
          <a:lnRef idx="1">
            <a:schemeClr val="accent5">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19" name="Forme libre : forme 18">
            <a:extLst>
              <a:ext uri="{FF2B5EF4-FFF2-40B4-BE49-F238E27FC236}">
                <a16:creationId xmlns:a16="http://schemas.microsoft.com/office/drawing/2014/main" id="{455A02FC-4461-4308-1093-24DD7ACB1930}"/>
              </a:ext>
            </a:extLst>
          </p:cNvPr>
          <p:cNvSpPr/>
          <p:nvPr/>
        </p:nvSpPr>
        <p:spPr>
          <a:xfrm>
            <a:off x="2414460" y="1950926"/>
            <a:ext cx="1439995" cy="1259997"/>
          </a:xfrm>
          <a:custGeom>
            <a:avLst/>
            <a:gdLst>
              <a:gd name="connsiteX0" fmla="*/ 0 w 1439995"/>
              <a:gd name="connsiteY0" fmla="*/ 369041 h 1259997"/>
              <a:gd name="connsiteX1" fmla="*/ 369041 w 1439995"/>
              <a:gd name="connsiteY1" fmla="*/ 0 h 1259997"/>
              <a:gd name="connsiteX2" fmla="*/ 1070954 w 1439995"/>
              <a:gd name="connsiteY2" fmla="*/ 0 h 1259997"/>
              <a:gd name="connsiteX3" fmla="*/ 1439995 w 1439995"/>
              <a:gd name="connsiteY3" fmla="*/ 369041 h 1259997"/>
              <a:gd name="connsiteX4" fmla="*/ 1439995 w 1439995"/>
              <a:gd name="connsiteY4" fmla="*/ 890956 h 1259997"/>
              <a:gd name="connsiteX5" fmla="*/ 1070954 w 1439995"/>
              <a:gd name="connsiteY5" fmla="*/ 1259997 h 1259997"/>
              <a:gd name="connsiteX6" fmla="*/ 369041 w 1439995"/>
              <a:gd name="connsiteY6" fmla="*/ 1259997 h 1259997"/>
              <a:gd name="connsiteX7" fmla="*/ 0 w 1439995"/>
              <a:gd name="connsiteY7" fmla="*/ 890956 h 1259997"/>
              <a:gd name="connsiteX8" fmla="*/ 0 w 1439995"/>
              <a:gd name="connsiteY8" fmla="*/ 369041 h 1259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39995" h="1259997">
                <a:moveTo>
                  <a:pt x="0" y="369041"/>
                </a:moveTo>
                <a:lnTo>
                  <a:pt x="369041" y="0"/>
                </a:lnTo>
                <a:lnTo>
                  <a:pt x="1070954" y="0"/>
                </a:lnTo>
                <a:lnTo>
                  <a:pt x="1439995" y="369041"/>
                </a:lnTo>
                <a:lnTo>
                  <a:pt x="1439995" y="890956"/>
                </a:lnTo>
                <a:lnTo>
                  <a:pt x="1070954" y="1259997"/>
                </a:lnTo>
                <a:lnTo>
                  <a:pt x="369041" y="1259997"/>
                </a:lnTo>
                <a:lnTo>
                  <a:pt x="0" y="890956"/>
                </a:lnTo>
                <a:lnTo>
                  <a:pt x="0" y="369041"/>
                </a:lnTo>
                <a:close/>
              </a:path>
            </a:pathLst>
          </a:custGeom>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226430" tIns="226430" rIns="226430" bIns="226430" numCol="1" spcCol="1270" anchor="ctr" anchorCtr="0">
            <a:noAutofit/>
          </a:bodyPr>
          <a:lstStyle/>
          <a:p>
            <a:pPr marL="0" lvl="0" indent="0" algn="ctr" defTabSz="488950">
              <a:lnSpc>
                <a:spcPct val="90000"/>
              </a:lnSpc>
              <a:spcBef>
                <a:spcPct val="0"/>
              </a:spcBef>
              <a:spcAft>
                <a:spcPct val="35000"/>
              </a:spcAft>
              <a:buNone/>
            </a:pPr>
            <a:r>
              <a:rPr lang="fr-FR" sz="1100" b="1" kern="1200" dirty="0"/>
              <a:t>Objectif n°5</a:t>
            </a:r>
          </a:p>
          <a:p>
            <a:pPr marL="0" lvl="0" indent="0" algn="ctr" defTabSz="488950">
              <a:lnSpc>
                <a:spcPct val="90000"/>
              </a:lnSpc>
              <a:spcBef>
                <a:spcPct val="0"/>
              </a:spcBef>
              <a:spcAft>
                <a:spcPct val="35000"/>
              </a:spcAft>
              <a:buNone/>
            </a:pPr>
            <a:r>
              <a:rPr lang="fr-FR" sz="1100" kern="1200" dirty="0"/>
              <a:t>La résorption de la précarité</a:t>
            </a:r>
          </a:p>
        </p:txBody>
      </p:sp>
      <p:sp>
        <p:nvSpPr>
          <p:cNvPr id="20" name="Forme libre : forme 19">
            <a:extLst>
              <a:ext uri="{FF2B5EF4-FFF2-40B4-BE49-F238E27FC236}">
                <a16:creationId xmlns:a16="http://schemas.microsoft.com/office/drawing/2014/main" id="{53985923-2C44-6F80-C619-21DC2C99119A}"/>
              </a:ext>
            </a:extLst>
          </p:cNvPr>
          <p:cNvSpPr/>
          <p:nvPr/>
        </p:nvSpPr>
        <p:spPr>
          <a:xfrm>
            <a:off x="3060478" y="1536489"/>
            <a:ext cx="3023042" cy="3023042"/>
          </a:xfrm>
          <a:custGeom>
            <a:avLst/>
            <a:gdLst/>
            <a:ahLst/>
            <a:cxnLst/>
            <a:rect l="0" t="0" r="0" b="0"/>
            <a:pathLst>
              <a:path>
                <a:moveTo>
                  <a:pt x="474631" y="411723"/>
                </a:moveTo>
                <a:arcTo wR="1511521" hR="1511521" stAng="13601184" swAng="883035"/>
              </a:path>
            </a:pathLst>
          </a:custGeom>
          <a:noFill/>
        </p:spPr>
        <p:style>
          <a:lnRef idx="1">
            <a:schemeClr val="accent6">
              <a:hueOff val="0"/>
              <a:satOff val="0"/>
              <a:lumOff val="0"/>
              <a:alphaOff val="0"/>
            </a:schemeClr>
          </a:lnRef>
          <a:fillRef idx="0">
            <a:scrgbClr r="0" g="0" b="0"/>
          </a:fillRef>
          <a:effectRef idx="0">
            <a:schemeClr val="accent6">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46449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10" presetClass="entr" presetSubtype="0" fill="hold"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5" grpId="0" animBg="1"/>
      <p:bldP spid="17"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79512" y="411188"/>
            <a:ext cx="8640960" cy="360362"/>
          </a:xfrm>
        </p:spPr>
        <p:txBody>
          <a:bodyPr/>
          <a:lstStyle/>
          <a:p>
            <a:pPr algn="just"/>
            <a:r>
              <a:rPr lang="fr-FR" b="1" dirty="0"/>
              <a:t>Objectif n°1 : </a:t>
            </a:r>
            <a:r>
              <a:rPr lang="fr-FR" dirty="0"/>
              <a:t>un régime indemnitaire qui traduit mieux les responsabilités, notamment managériales : </a:t>
            </a:r>
            <a:r>
              <a:rPr lang="fr-FR" u="sng" dirty="0"/>
              <a:t>les fonctions</a:t>
            </a:r>
          </a:p>
        </p:txBody>
      </p:sp>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b="1" dirty="0"/>
              <a:t>Objectif n°1 : Constats</a:t>
            </a:r>
          </a:p>
          <a:p>
            <a:endParaRPr lang="fr-FR" sz="1400" dirty="0"/>
          </a:p>
        </p:txBody>
      </p:sp>
      <p:sp>
        <p:nvSpPr>
          <p:cNvPr id="6" name="Rectangle : coins arrondis 5">
            <a:extLst>
              <a:ext uri="{FF2B5EF4-FFF2-40B4-BE49-F238E27FC236}">
                <a16:creationId xmlns:a16="http://schemas.microsoft.com/office/drawing/2014/main" id="{60575DB8-F781-34D4-FF98-CFD10474A24D}"/>
              </a:ext>
            </a:extLst>
          </p:cNvPr>
          <p:cNvSpPr/>
          <p:nvPr/>
        </p:nvSpPr>
        <p:spPr>
          <a:xfrm rot="16200000">
            <a:off x="-487118" y="2656590"/>
            <a:ext cx="2160240" cy="360362"/>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Constats</a:t>
            </a:r>
          </a:p>
        </p:txBody>
      </p:sp>
      <p:sp>
        <p:nvSpPr>
          <p:cNvPr id="5" name="Forme libre : forme 4">
            <a:extLst>
              <a:ext uri="{FF2B5EF4-FFF2-40B4-BE49-F238E27FC236}">
                <a16:creationId xmlns:a16="http://schemas.microsoft.com/office/drawing/2014/main" id="{696D39F1-9399-D1BF-61C7-A54BB141FE10}"/>
              </a:ext>
            </a:extLst>
          </p:cNvPr>
          <p:cNvSpPr/>
          <p:nvPr/>
        </p:nvSpPr>
        <p:spPr>
          <a:xfrm>
            <a:off x="1007605" y="1404640"/>
            <a:ext cx="1686474" cy="2968104"/>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76200" tIns="593621" rIns="76200" bIns="593621" numCol="1" spcCol="1270" anchor="t" anchorCtr="0">
            <a:noAutofit/>
          </a:bodyPr>
          <a:lstStyle/>
          <a:p>
            <a:pPr marL="0" lvl="0" indent="0" algn="just" defTabSz="533400">
              <a:lnSpc>
                <a:spcPct val="90000"/>
              </a:lnSpc>
              <a:spcBef>
                <a:spcPct val="0"/>
              </a:spcBef>
              <a:spcAft>
                <a:spcPct val="35000"/>
              </a:spcAft>
              <a:buNone/>
            </a:pPr>
            <a:r>
              <a:rPr lang="fr-FR" sz="1200" b="1" u="sng" kern="1200" dirty="0"/>
              <a:t>Agents de catégorie A</a:t>
            </a:r>
          </a:p>
          <a:p>
            <a:pPr marL="114300" lvl="1" indent="-114300" algn="l" defTabSz="533400">
              <a:lnSpc>
                <a:spcPct val="90000"/>
              </a:lnSpc>
              <a:spcBef>
                <a:spcPct val="0"/>
              </a:spcBef>
              <a:spcAft>
                <a:spcPct val="15000"/>
              </a:spcAft>
              <a:buFontTx/>
              <a:buNone/>
            </a:pPr>
            <a:r>
              <a:rPr lang="fr-FR" sz="1200" kern="1200" dirty="0"/>
              <a:t>4 groupes de fonctions :</a:t>
            </a:r>
          </a:p>
          <a:p>
            <a:pPr marL="57150" lvl="1" indent="-57150" algn="l" defTabSz="488950">
              <a:lnSpc>
                <a:spcPct val="90000"/>
              </a:lnSpc>
              <a:spcBef>
                <a:spcPct val="0"/>
              </a:spcBef>
              <a:spcAft>
                <a:spcPct val="15000"/>
              </a:spcAft>
              <a:buFontTx/>
              <a:buNone/>
            </a:pPr>
            <a:endParaRPr lang="fr-FR" sz="1100" kern="1200" dirty="0"/>
          </a:p>
          <a:p>
            <a:pPr marL="57150" lvl="1" indent="-57150" algn="l" defTabSz="444500">
              <a:lnSpc>
                <a:spcPct val="90000"/>
              </a:lnSpc>
              <a:spcBef>
                <a:spcPct val="0"/>
              </a:spcBef>
              <a:spcAft>
                <a:spcPct val="15000"/>
              </a:spcAft>
              <a:buFontTx/>
              <a:buNone/>
            </a:pPr>
            <a:r>
              <a:rPr lang="fr-FR" sz="1000" kern="1200" dirty="0"/>
              <a:t>GF1 – directeur</a:t>
            </a:r>
          </a:p>
          <a:p>
            <a:pPr marL="57150" lvl="1" indent="-57150" algn="l" defTabSz="444500">
              <a:lnSpc>
                <a:spcPct val="90000"/>
              </a:lnSpc>
              <a:spcBef>
                <a:spcPct val="0"/>
              </a:spcBef>
              <a:spcAft>
                <a:spcPct val="15000"/>
              </a:spcAft>
              <a:buFontTx/>
              <a:buNone/>
            </a:pPr>
            <a:r>
              <a:rPr lang="fr-FR" sz="1000" kern="1200" dirty="0"/>
              <a:t>GF2 – directeur adjoint</a:t>
            </a:r>
          </a:p>
          <a:p>
            <a:pPr marL="57150" lvl="1" indent="-57150" algn="l" defTabSz="444500">
              <a:lnSpc>
                <a:spcPct val="90000"/>
              </a:lnSpc>
              <a:spcBef>
                <a:spcPct val="0"/>
              </a:spcBef>
              <a:spcAft>
                <a:spcPct val="15000"/>
              </a:spcAft>
              <a:buFontTx/>
              <a:buNone/>
            </a:pPr>
            <a:r>
              <a:rPr lang="fr-FR" sz="1000" kern="1200" dirty="0"/>
              <a:t>GF3 – chef de service/</a:t>
            </a:r>
          </a:p>
          <a:p>
            <a:pPr marL="57150" lvl="1" indent="-57150" algn="l" defTabSz="444500">
              <a:lnSpc>
                <a:spcPct val="90000"/>
              </a:lnSpc>
              <a:spcBef>
                <a:spcPct val="0"/>
              </a:spcBef>
              <a:spcAft>
                <a:spcPct val="15000"/>
              </a:spcAft>
              <a:buFontTx/>
              <a:buNone/>
            </a:pPr>
            <a:r>
              <a:rPr lang="fr-FR" sz="1000" kern="1200" dirty="0"/>
              <a:t>Projet</a:t>
            </a:r>
          </a:p>
          <a:p>
            <a:pPr marL="57150" lvl="1" indent="-57150" algn="l" defTabSz="444500">
              <a:lnSpc>
                <a:spcPct val="90000"/>
              </a:lnSpc>
              <a:spcBef>
                <a:spcPct val="0"/>
              </a:spcBef>
              <a:spcAft>
                <a:spcPct val="15000"/>
              </a:spcAft>
              <a:buFontTx/>
              <a:buNone/>
            </a:pPr>
            <a:r>
              <a:rPr lang="fr-FR" sz="1000" kern="1200" dirty="0"/>
              <a:t>GF4 – responsable de secteur/chargé de mission</a:t>
            </a:r>
          </a:p>
          <a:p>
            <a:pPr marL="114300" lvl="1" indent="-114300" algn="just" defTabSz="533400">
              <a:lnSpc>
                <a:spcPct val="90000"/>
              </a:lnSpc>
              <a:spcBef>
                <a:spcPct val="0"/>
              </a:spcBef>
              <a:spcAft>
                <a:spcPct val="15000"/>
              </a:spcAft>
              <a:buFontTx/>
              <a:buNone/>
            </a:pPr>
            <a:endParaRPr lang="fr-FR" sz="1200" kern="1200" dirty="0"/>
          </a:p>
        </p:txBody>
      </p:sp>
      <p:sp>
        <p:nvSpPr>
          <p:cNvPr id="7" name="Forme libre : forme 6">
            <a:extLst>
              <a:ext uri="{FF2B5EF4-FFF2-40B4-BE49-F238E27FC236}">
                <a16:creationId xmlns:a16="http://schemas.microsoft.com/office/drawing/2014/main" id="{886352AA-D4E3-9F14-B2EA-4F23C18D7501}"/>
              </a:ext>
            </a:extLst>
          </p:cNvPr>
          <p:cNvSpPr/>
          <p:nvPr/>
        </p:nvSpPr>
        <p:spPr>
          <a:xfrm>
            <a:off x="2851241" y="1404640"/>
            <a:ext cx="1686474" cy="2968104"/>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76200" tIns="593621" rIns="76200" bIns="593621" numCol="1" spcCol="1270" anchor="t" anchorCtr="0">
            <a:noAutofit/>
          </a:bodyPr>
          <a:lstStyle/>
          <a:p>
            <a:pPr marL="0" lvl="0" indent="0" algn="just" defTabSz="533400">
              <a:lnSpc>
                <a:spcPct val="90000"/>
              </a:lnSpc>
              <a:spcBef>
                <a:spcPct val="0"/>
              </a:spcBef>
              <a:spcAft>
                <a:spcPct val="35000"/>
              </a:spcAft>
              <a:buNone/>
            </a:pPr>
            <a:r>
              <a:rPr lang="fr-FR" sz="1200" b="1" u="sng" kern="1200" dirty="0"/>
              <a:t>Agents de catégorie B</a:t>
            </a:r>
          </a:p>
          <a:p>
            <a:pPr marL="0" lvl="0" indent="0" algn="just" defTabSz="533400">
              <a:lnSpc>
                <a:spcPct val="90000"/>
              </a:lnSpc>
              <a:spcBef>
                <a:spcPct val="0"/>
              </a:spcBef>
              <a:spcAft>
                <a:spcPct val="35000"/>
              </a:spcAft>
              <a:buNone/>
            </a:pPr>
            <a:r>
              <a:rPr lang="fr-FR" sz="1200" b="0" u="none" kern="1200" dirty="0"/>
              <a:t>2 groupes de fonctions :</a:t>
            </a:r>
          </a:p>
          <a:p>
            <a:pPr marL="0" lvl="0" indent="0" algn="just" defTabSz="533400">
              <a:lnSpc>
                <a:spcPct val="90000"/>
              </a:lnSpc>
              <a:spcBef>
                <a:spcPct val="0"/>
              </a:spcBef>
              <a:spcAft>
                <a:spcPct val="35000"/>
              </a:spcAft>
              <a:buNone/>
            </a:pPr>
            <a:endParaRPr lang="fr-FR" sz="600" b="0" u="none" kern="1200" dirty="0"/>
          </a:p>
          <a:p>
            <a:pPr marL="0" lvl="0" indent="0" algn="just" defTabSz="533400">
              <a:lnSpc>
                <a:spcPct val="90000"/>
              </a:lnSpc>
              <a:spcBef>
                <a:spcPct val="0"/>
              </a:spcBef>
              <a:spcAft>
                <a:spcPct val="35000"/>
              </a:spcAft>
              <a:buNone/>
            </a:pPr>
            <a:r>
              <a:rPr lang="fr-FR" sz="900" b="0" u="none" kern="1200" dirty="0"/>
              <a:t>GF1 – Agents exerçant par intérim les responsabilités du N+1</a:t>
            </a:r>
          </a:p>
          <a:p>
            <a:pPr marL="0" lvl="0" indent="0" algn="just" defTabSz="533400">
              <a:lnSpc>
                <a:spcPct val="90000"/>
              </a:lnSpc>
              <a:spcBef>
                <a:spcPct val="0"/>
              </a:spcBef>
              <a:spcAft>
                <a:spcPct val="35000"/>
              </a:spcAft>
              <a:buNone/>
            </a:pPr>
            <a:r>
              <a:rPr lang="fr-FR" sz="900" b="0" u="none" kern="1200" dirty="0"/>
              <a:t>- Agents assurant l’encadrement direct de 5 agents et plus</a:t>
            </a:r>
          </a:p>
          <a:p>
            <a:pPr marL="0" lvl="0" indent="0" algn="just" defTabSz="533400">
              <a:lnSpc>
                <a:spcPct val="90000"/>
              </a:lnSpc>
              <a:spcBef>
                <a:spcPct val="0"/>
              </a:spcBef>
              <a:spcAft>
                <a:spcPct val="35000"/>
              </a:spcAft>
              <a:buNone/>
            </a:pPr>
            <a:r>
              <a:rPr lang="fr-FR" sz="900" b="0" u="none" kern="1200" dirty="0"/>
              <a:t>- Agents soumis à un surcroît d’activité</a:t>
            </a:r>
          </a:p>
          <a:p>
            <a:pPr marL="0" lvl="0" indent="0" algn="just" defTabSz="533400">
              <a:lnSpc>
                <a:spcPct val="90000"/>
              </a:lnSpc>
              <a:spcBef>
                <a:spcPct val="0"/>
              </a:spcBef>
              <a:spcAft>
                <a:spcPct val="35000"/>
              </a:spcAft>
              <a:buNone/>
            </a:pPr>
            <a:endParaRPr lang="fr-FR" sz="900" b="0" u="none" kern="1200" dirty="0"/>
          </a:p>
          <a:p>
            <a:pPr marL="0" lvl="0" indent="0" algn="just" defTabSz="533400">
              <a:lnSpc>
                <a:spcPct val="90000"/>
              </a:lnSpc>
              <a:spcBef>
                <a:spcPct val="0"/>
              </a:spcBef>
              <a:spcAft>
                <a:spcPct val="35000"/>
              </a:spcAft>
              <a:buNone/>
            </a:pPr>
            <a:r>
              <a:rPr lang="fr-FR" sz="900" b="0" u="none" kern="1200" dirty="0"/>
              <a:t>GF2 – les autres agents de catégorie B</a:t>
            </a:r>
          </a:p>
          <a:p>
            <a:pPr marL="0" lvl="0" indent="0" algn="just" defTabSz="533400">
              <a:lnSpc>
                <a:spcPct val="90000"/>
              </a:lnSpc>
              <a:spcBef>
                <a:spcPct val="0"/>
              </a:spcBef>
              <a:spcAft>
                <a:spcPct val="35000"/>
              </a:spcAft>
              <a:buNone/>
            </a:pPr>
            <a:endParaRPr lang="fr-FR" sz="1200" b="0" u="none" kern="1200" dirty="0"/>
          </a:p>
        </p:txBody>
      </p:sp>
      <p:sp>
        <p:nvSpPr>
          <p:cNvPr id="8" name="Forme libre : forme 7">
            <a:extLst>
              <a:ext uri="{FF2B5EF4-FFF2-40B4-BE49-F238E27FC236}">
                <a16:creationId xmlns:a16="http://schemas.microsoft.com/office/drawing/2014/main" id="{A0682DA3-6C1F-57A3-2145-247FAF45D7BF}"/>
              </a:ext>
            </a:extLst>
          </p:cNvPr>
          <p:cNvSpPr/>
          <p:nvPr/>
        </p:nvSpPr>
        <p:spPr>
          <a:xfrm>
            <a:off x="4633633" y="1404640"/>
            <a:ext cx="1686474" cy="2968104"/>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76200" tIns="593621" rIns="76200" bIns="593621" numCol="1" spcCol="1270" anchor="t" anchorCtr="0">
            <a:noAutofit/>
          </a:bodyPr>
          <a:lstStyle/>
          <a:p>
            <a:pPr marL="0" lvl="0" indent="0" algn="just" defTabSz="533400">
              <a:lnSpc>
                <a:spcPct val="90000"/>
              </a:lnSpc>
              <a:spcBef>
                <a:spcPct val="0"/>
              </a:spcBef>
              <a:spcAft>
                <a:spcPct val="35000"/>
              </a:spcAft>
              <a:buNone/>
            </a:pPr>
            <a:r>
              <a:rPr lang="fr-FR" sz="1200" b="1" u="sng" kern="1200" dirty="0"/>
              <a:t>Agents de maîtrise</a:t>
            </a:r>
          </a:p>
          <a:p>
            <a:pPr marL="114300" lvl="1" indent="-114300" algn="just" defTabSz="533400">
              <a:lnSpc>
                <a:spcPct val="90000"/>
              </a:lnSpc>
              <a:spcBef>
                <a:spcPct val="0"/>
              </a:spcBef>
              <a:spcAft>
                <a:spcPct val="15000"/>
              </a:spcAft>
              <a:buFontTx/>
              <a:buNone/>
            </a:pPr>
            <a:r>
              <a:rPr lang="fr-FR" sz="1200" kern="1200" dirty="0"/>
              <a:t>2 groupes de fonctions :</a:t>
            </a:r>
          </a:p>
          <a:p>
            <a:pPr marL="57150" lvl="1" indent="-57150" algn="just" defTabSz="400050">
              <a:lnSpc>
                <a:spcPct val="90000"/>
              </a:lnSpc>
              <a:spcBef>
                <a:spcPct val="0"/>
              </a:spcBef>
              <a:spcAft>
                <a:spcPct val="15000"/>
              </a:spcAft>
              <a:buFontTx/>
              <a:buNone/>
            </a:pPr>
            <a:endParaRPr lang="fr-FR" sz="900" kern="1200" dirty="0"/>
          </a:p>
          <a:p>
            <a:pPr marL="57150" lvl="1" indent="-57150" algn="just" defTabSz="400050">
              <a:lnSpc>
                <a:spcPct val="90000"/>
              </a:lnSpc>
              <a:spcBef>
                <a:spcPct val="0"/>
              </a:spcBef>
              <a:spcAft>
                <a:spcPct val="15000"/>
              </a:spcAft>
              <a:buFontTx/>
              <a:buNone/>
            </a:pPr>
            <a:r>
              <a:rPr lang="fr-FR" sz="900" b="0" u="none" kern="1200" dirty="0"/>
              <a:t>GF1 – Agents exerçant par intérim les responsabilités du N+1</a:t>
            </a:r>
            <a:endParaRPr lang="fr-FR" sz="900" kern="1200" dirty="0"/>
          </a:p>
          <a:p>
            <a:pPr marL="57150" lvl="1" indent="-57150" algn="just" defTabSz="400050">
              <a:lnSpc>
                <a:spcPct val="90000"/>
              </a:lnSpc>
              <a:spcBef>
                <a:spcPct val="0"/>
              </a:spcBef>
              <a:spcAft>
                <a:spcPct val="15000"/>
              </a:spcAft>
              <a:buFontTx/>
              <a:buNone/>
            </a:pPr>
            <a:r>
              <a:rPr lang="fr-FR" sz="900" b="0" u="none" kern="1200" dirty="0"/>
              <a:t>- Agents assurant l’encadrement direct de 5 agents et plus</a:t>
            </a:r>
          </a:p>
          <a:p>
            <a:pPr marL="114300" lvl="1" indent="-114300" algn="just" defTabSz="533400">
              <a:lnSpc>
                <a:spcPct val="90000"/>
              </a:lnSpc>
              <a:spcBef>
                <a:spcPct val="0"/>
              </a:spcBef>
              <a:spcAft>
                <a:spcPct val="15000"/>
              </a:spcAft>
              <a:buFontTx/>
              <a:buNone/>
            </a:pPr>
            <a:endParaRPr lang="fr-FR" sz="1200" kern="1200" dirty="0"/>
          </a:p>
          <a:p>
            <a:pPr marL="57150" lvl="1" indent="-57150" algn="just" defTabSz="400050">
              <a:lnSpc>
                <a:spcPct val="90000"/>
              </a:lnSpc>
              <a:spcBef>
                <a:spcPct val="0"/>
              </a:spcBef>
              <a:spcAft>
                <a:spcPct val="15000"/>
              </a:spcAft>
              <a:buFontTx/>
              <a:buNone/>
            </a:pPr>
            <a:r>
              <a:rPr lang="fr-FR" sz="900" kern="1200" dirty="0"/>
              <a:t>GF2 – les autres agents de maîtrise</a:t>
            </a:r>
          </a:p>
        </p:txBody>
      </p:sp>
      <p:sp>
        <p:nvSpPr>
          <p:cNvPr id="9" name="Forme libre : forme 8">
            <a:extLst>
              <a:ext uri="{FF2B5EF4-FFF2-40B4-BE49-F238E27FC236}">
                <a16:creationId xmlns:a16="http://schemas.microsoft.com/office/drawing/2014/main" id="{BDD1AB83-D5D5-45F9-0A65-04DDC9A52CBD}"/>
              </a:ext>
            </a:extLst>
          </p:cNvPr>
          <p:cNvSpPr/>
          <p:nvPr/>
        </p:nvSpPr>
        <p:spPr>
          <a:xfrm>
            <a:off x="6449921" y="1404640"/>
            <a:ext cx="1686474" cy="2968104"/>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76200" tIns="593621" rIns="76200" bIns="593621" numCol="1" spcCol="1270" anchor="t" anchorCtr="0">
            <a:noAutofit/>
          </a:bodyPr>
          <a:lstStyle/>
          <a:p>
            <a:pPr marL="0" lvl="0" indent="0" algn="l" defTabSz="533400">
              <a:lnSpc>
                <a:spcPct val="90000"/>
              </a:lnSpc>
              <a:spcBef>
                <a:spcPct val="0"/>
              </a:spcBef>
              <a:spcAft>
                <a:spcPct val="35000"/>
              </a:spcAft>
              <a:buNone/>
            </a:pPr>
            <a:r>
              <a:rPr lang="fr-FR" sz="1200" b="1" u="sng" kern="1200" dirty="0"/>
              <a:t>Agents de catégorie C</a:t>
            </a:r>
          </a:p>
          <a:p>
            <a:pPr marL="114300" lvl="1" indent="-114300" algn="l" defTabSz="533400">
              <a:lnSpc>
                <a:spcPct val="90000"/>
              </a:lnSpc>
              <a:spcBef>
                <a:spcPct val="0"/>
              </a:spcBef>
              <a:spcAft>
                <a:spcPct val="15000"/>
              </a:spcAft>
              <a:buFontTx/>
              <a:buNone/>
            </a:pPr>
            <a:r>
              <a:rPr lang="fr-FR" sz="1200" kern="1200" dirty="0"/>
              <a:t>2 groupes de fonctions :</a:t>
            </a:r>
          </a:p>
          <a:p>
            <a:pPr marL="57150" lvl="1" indent="-57150" algn="l" defTabSz="400050">
              <a:lnSpc>
                <a:spcPct val="90000"/>
              </a:lnSpc>
              <a:spcBef>
                <a:spcPct val="0"/>
              </a:spcBef>
              <a:spcAft>
                <a:spcPct val="15000"/>
              </a:spcAft>
              <a:buFontTx/>
              <a:buNone/>
            </a:pPr>
            <a:endParaRPr lang="fr-FR" sz="900" kern="1200" dirty="0"/>
          </a:p>
          <a:p>
            <a:pPr marL="57150" lvl="1" indent="-57150" algn="l" defTabSz="400050">
              <a:lnSpc>
                <a:spcPct val="90000"/>
              </a:lnSpc>
              <a:spcBef>
                <a:spcPct val="0"/>
              </a:spcBef>
              <a:spcAft>
                <a:spcPct val="15000"/>
              </a:spcAft>
              <a:buFontTx/>
              <a:buNone/>
            </a:pPr>
            <a:r>
              <a:rPr lang="fr-FR" sz="900" kern="1200" dirty="0"/>
              <a:t>GF1 – Certains métiers spécifiques :</a:t>
            </a:r>
          </a:p>
          <a:p>
            <a:pPr marL="57150" lvl="1" indent="-57150" algn="l" defTabSz="400050">
              <a:lnSpc>
                <a:spcPct val="90000"/>
              </a:lnSpc>
              <a:spcBef>
                <a:spcPct val="0"/>
              </a:spcBef>
              <a:spcAft>
                <a:spcPct val="15000"/>
              </a:spcAft>
              <a:buFontTx/>
              <a:buNone/>
            </a:pPr>
            <a:r>
              <a:rPr lang="fr-FR" sz="900" kern="1200" dirty="0"/>
              <a:t>  ASVP, opérateurs du CSU, chauffeurs de camion de collecte des déchets, conservateurs de cimetières, animateurs coordonnateurs des temps périscolaires, les assistant(e)s de cabinet ou de DGA/DGS</a:t>
            </a:r>
          </a:p>
          <a:p>
            <a:pPr marL="57150" lvl="1" indent="-57150" algn="l" defTabSz="400050">
              <a:lnSpc>
                <a:spcPct val="90000"/>
              </a:lnSpc>
              <a:spcBef>
                <a:spcPct val="0"/>
              </a:spcBef>
              <a:spcAft>
                <a:spcPct val="15000"/>
              </a:spcAft>
              <a:buFontTx/>
              <a:buNone/>
            </a:pPr>
            <a:r>
              <a:rPr lang="fr-FR" sz="900" kern="1200" dirty="0"/>
              <a:t>GF2 : les autres agents de catégorie C</a:t>
            </a:r>
          </a:p>
          <a:p>
            <a:pPr marL="57150" lvl="1" indent="-57150" algn="l" defTabSz="400050">
              <a:lnSpc>
                <a:spcPct val="90000"/>
              </a:lnSpc>
              <a:spcBef>
                <a:spcPct val="0"/>
              </a:spcBef>
              <a:spcAft>
                <a:spcPct val="15000"/>
              </a:spcAft>
              <a:buFontTx/>
              <a:buNone/>
            </a:pPr>
            <a:endParaRPr lang="fr-FR" sz="900" kern="1200" dirty="0"/>
          </a:p>
        </p:txBody>
      </p:sp>
    </p:spTree>
    <p:extLst>
      <p:ext uri="{BB962C8B-B14F-4D97-AF65-F5344CB8AC3E}">
        <p14:creationId xmlns:p14="http://schemas.microsoft.com/office/powerpoint/2010/main" val="422866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texte 12">
            <a:extLst>
              <a:ext uri="{FF2B5EF4-FFF2-40B4-BE49-F238E27FC236}">
                <a16:creationId xmlns:a16="http://schemas.microsoft.com/office/drawing/2014/main" id="{EF67D883-F7BA-A2AB-A03D-6D6A8401503A}"/>
              </a:ext>
            </a:extLst>
          </p:cNvPr>
          <p:cNvSpPr>
            <a:spLocks noGrp="1"/>
          </p:cNvSpPr>
          <p:nvPr>
            <p:ph type="body" sz="quarter" idx="16"/>
          </p:nvPr>
        </p:nvSpPr>
        <p:spPr/>
        <p:txBody>
          <a:bodyPr/>
          <a:lstStyle/>
          <a:p>
            <a:r>
              <a:rPr lang="fr-FR" sz="1400" b="1" dirty="0"/>
              <a:t>Objectif n°1 : Constats</a:t>
            </a:r>
          </a:p>
          <a:p>
            <a:endParaRPr lang="fr-FR" sz="1400" dirty="0"/>
          </a:p>
        </p:txBody>
      </p:sp>
      <p:sp>
        <p:nvSpPr>
          <p:cNvPr id="6" name="Rectangle : coins arrondis 5">
            <a:extLst>
              <a:ext uri="{FF2B5EF4-FFF2-40B4-BE49-F238E27FC236}">
                <a16:creationId xmlns:a16="http://schemas.microsoft.com/office/drawing/2014/main" id="{60575DB8-F781-34D4-FF98-CFD10474A24D}"/>
              </a:ext>
            </a:extLst>
          </p:cNvPr>
          <p:cNvSpPr/>
          <p:nvPr/>
        </p:nvSpPr>
        <p:spPr>
          <a:xfrm>
            <a:off x="395536" y="1203276"/>
            <a:ext cx="8424936" cy="360362"/>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Constats</a:t>
            </a:r>
          </a:p>
        </p:txBody>
      </p:sp>
      <p:sp>
        <p:nvSpPr>
          <p:cNvPr id="8" name="Espace réservé du texte 1">
            <a:extLst>
              <a:ext uri="{FF2B5EF4-FFF2-40B4-BE49-F238E27FC236}">
                <a16:creationId xmlns:a16="http://schemas.microsoft.com/office/drawing/2014/main" id="{7069FB7A-4B05-0F7C-2FF7-F9F0D45787CB}"/>
              </a:ext>
            </a:extLst>
          </p:cNvPr>
          <p:cNvSpPr txBox="1">
            <a:spLocks noGrp="1"/>
          </p:cNvSpPr>
          <p:nvPr>
            <p:ph type="body" sz="quarter" idx="10"/>
          </p:nvPr>
        </p:nvSpPr>
        <p:spPr>
          <a:xfrm>
            <a:off x="395288" y="479425"/>
            <a:ext cx="8208962" cy="360363"/>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a:solidFill>
                  <a:srgbClr val="EF9D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fr-FR" b="1" dirty="0"/>
              <a:t>Objectif n°1 : </a:t>
            </a:r>
            <a:r>
              <a:rPr lang="fr-FR" dirty="0"/>
              <a:t>un régime indemnitaire qui traduit mieux les responsabilités, notamment managériales : </a:t>
            </a:r>
            <a:r>
              <a:rPr lang="fr-FR" u="sng" dirty="0"/>
              <a:t>les fonctions</a:t>
            </a:r>
          </a:p>
        </p:txBody>
      </p:sp>
      <p:sp>
        <p:nvSpPr>
          <p:cNvPr id="3" name="Forme libre : forme 2">
            <a:extLst>
              <a:ext uri="{FF2B5EF4-FFF2-40B4-BE49-F238E27FC236}">
                <a16:creationId xmlns:a16="http://schemas.microsoft.com/office/drawing/2014/main" id="{2FEE72D8-B762-7DEC-9AC3-046948E288A4}"/>
              </a:ext>
            </a:extLst>
          </p:cNvPr>
          <p:cNvSpPr/>
          <p:nvPr/>
        </p:nvSpPr>
        <p:spPr>
          <a:xfrm>
            <a:off x="3347864" y="1787817"/>
            <a:ext cx="3590528" cy="637141"/>
          </a:xfrm>
          <a:custGeom>
            <a:avLst/>
            <a:gdLst>
              <a:gd name="connsiteX0" fmla="*/ 0 w 3590528"/>
              <a:gd name="connsiteY0" fmla="*/ 63714 h 637141"/>
              <a:gd name="connsiteX1" fmla="*/ 63714 w 3590528"/>
              <a:gd name="connsiteY1" fmla="*/ 0 h 637141"/>
              <a:gd name="connsiteX2" fmla="*/ 3526814 w 3590528"/>
              <a:gd name="connsiteY2" fmla="*/ 0 h 637141"/>
              <a:gd name="connsiteX3" fmla="*/ 3590528 w 3590528"/>
              <a:gd name="connsiteY3" fmla="*/ 63714 h 637141"/>
              <a:gd name="connsiteX4" fmla="*/ 3590528 w 3590528"/>
              <a:gd name="connsiteY4" fmla="*/ 573427 h 637141"/>
              <a:gd name="connsiteX5" fmla="*/ 3526814 w 3590528"/>
              <a:gd name="connsiteY5" fmla="*/ 637141 h 637141"/>
              <a:gd name="connsiteX6" fmla="*/ 63714 w 3590528"/>
              <a:gd name="connsiteY6" fmla="*/ 637141 h 637141"/>
              <a:gd name="connsiteX7" fmla="*/ 0 w 3590528"/>
              <a:gd name="connsiteY7" fmla="*/ 573427 h 637141"/>
              <a:gd name="connsiteX8" fmla="*/ 0 w 3590528"/>
              <a:gd name="connsiteY8" fmla="*/ 63714 h 637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90528" h="637141">
                <a:moveTo>
                  <a:pt x="0" y="63714"/>
                </a:moveTo>
                <a:cubicBezTo>
                  <a:pt x="0" y="28526"/>
                  <a:pt x="28526" y="0"/>
                  <a:pt x="63714" y="0"/>
                </a:cubicBezTo>
                <a:lnTo>
                  <a:pt x="3526814" y="0"/>
                </a:lnTo>
                <a:cubicBezTo>
                  <a:pt x="3562002" y="0"/>
                  <a:pt x="3590528" y="28526"/>
                  <a:pt x="3590528" y="63714"/>
                </a:cubicBezTo>
                <a:lnTo>
                  <a:pt x="3590528" y="573427"/>
                </a:lnTo>
                <a:cubicBezTo>
                  <a:pt x="3590528" y="608615"/>
                  <a:pt x="3562002" y="637141"/>
                  <a:pt x="3526814" y="637141"/>
                </a:cubicBezTo>
                <a:lnTo>
                  <a:pt x="63714" y="637141"/>
                </a:lnTo>
                <a:cubicBezTo>
                  <a:pt x="28526" y="637141"/>
                  <a:pt x="0" y="608615"/>
                  <a:pt x="0" y="573427"/>
                </a:cubicBezTo>
                <a:lnTo>
                  <a:pt x="0" y="63714"/>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60571" tIns="60571" rIns="764612" bIns="60571" numCol="1" spcCol="1270" anchor="ctr" anchorCtr="0">
            <a:noAutofit/>
          </a:bodyPr>
          <a:lstStyle/>
          <a:p>
            <a:pPr marL="0" lvl="0" indent="0" algn="just" defTabSz="488950">
              <a:lnSpc>
                <a:spcPct val="90000"/>
              </a:lnSpc>
              <a:spcBef>
                <a:spcPct val="0"/>
              </a:spcBef>
              <a:spcAft>
                <a:spcPct val="35000"/>
              </a:spcAft>
              <a:buFont typeface="Wingdings" panose="05000000000000000000" pitchFamily="2" charset="2"/>
              <a:buNone/>
            </a:pPr>
            <a:r>
              <a:rPr lang="fr-FR" sz="1100" i="0" u="none" kern="1200" dirty="0">
                <a:solidFill>
                  <a:schemeClr val="bg1"/>
                </a:solidFill>
              </a:rPr>
              <a:t>Le régime indemnitaire des agents de catégorie A n’a pas été revalorisé depuis de nombreuses années</a:t>
            </a:r>
          </a:p>
        </p:txBody>
      </p:sp>
      <p:sp>
        <p:nvSpPr>
          <p:cNvPr id="4" name="Forme libre : forme 3">
            <a:extLst>
              <a:ext uri="{FF2B5EF4-FFF2-40B4-BE49-F238E27FC236}">
                <a16:creationId xmlns:a16="http://schemas.microsoft.com/office/drawing/2014/main" id="{17A42119-2E51-A52F-9332-B80F8C96214A}"/>
              </a:ext>
            </a:extLst>
          </p:cNvPr>
          <p:cNvSpPr/>
          <p:nvPr/>
        </p:nvSpPr>
        <p:spPr>
          <a:xfrm>
            <a:off x="3648570" y="2541846"/>
            <a:ext cx="3590528" cy="637141"/>
          </a:xfrm>
          <a:custGeom>
            <a:avLst/>
            <a:gdLst>
              <a:gd name="connsiteX0" fmla="*/ 0 w 3590528"/>
              <a:gd name="connsiteY0" fmla="*/ 63714 h 637141"/>
              <a:gd name="connsiteX1" fmla="*/ 63714 w 3590528"/>
              <a:gd name="connsiteY1" fmla="*/ 0 h 637141"/>
              <a:gd name="connsiteX2" fmla="*/ 3526814 w 3590528"/>
              <a:gd name="connsiteY2" fmla="*/ 0 h 637141"/>
              <a:gd name="connsiteX3" fmla="*/ 3590528 w 3590528"/>
              <a:gd name="connsiteY3" fmla="*/ 63714 h 637141"/>
              <a:gd name="connsiteX4" fmla="*/ 3590528 w 3590528"/>
              <a:gd name="connsiteY4" fmla="*/ 573427 h 637141"/>
              <a:gd name="connsiteX5" fmla="*/ 3526814 w 3590528"/>
              <a:gd name="connsiteY5" fmla="*/ 637141 h 637141"/>
              <a:gd name="connsiteX6" fmla="*/ 63714 w 3590528"/>
              <a:gd name="connsiteY6" fmla="*/ 637141 h 637141"/>
              <a:gd name="connsiteX7" fmla="*/ 0 w 3590528"/>
              <a:gd name="connsiteY7" fmla="*/ 573427 h 637141"/>
              <a:gd name="connsiteX8" fmla="*/ 0 w 3590528"/>
              <a:gd name="connsiteY8" fmla="*/ 63714 h 637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90528" h="637141">
                <a:moveTo>
                  <a:pt x="0" y="63714"/>
                </a:moveTo>
                <a:cubicBezTo>
                  <a:pt x="0" y="28526"/>
                  <a:pt x="28526" y="0"/>
                  <a:pt x="63714" y="0"/>
                </a:cubicBezTo>
                <a:lnTo>
                  <a:pt x="3526814" y="0"/>
                </a:lnTo>
                <a:cubicBezTo>
                  <a:pt x="3562002" y="0"/>
                  <a:pt x="3590528" y="28526"/>
                  <a:pt x="3590528" y="63714"/>
                </a:cubicBezTo>
                <a:lnTo>
                  <a:pt x="3590528" y="573427"/>
                </a:lnTo>
                <a:cubicBezTo>
                  <a:pt x="3590528" y="608615"/>
                  <a:pt x="3562002" y="637141"/>
                  <a:pt x="3526814" y="637141"/>
                </a:cubicBezTo>
                <a:lnTo>
                  <a:pt x="63714" y="637141"/>
                </a:lnTo>
                <a:cubicBezTo>
                  <a:pt x="28526" y="637141"/>
                  <a:pt x="0" y="608615"/>
                  <a:pt x="0" y="573427"/>
                </a:cubicBezTo>
                <a:lnTo>
                  <a:pt x="0" y="63714"/>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60571" tIns="60571" rIns="775420" bIns="60571" numCol="1" spcCol="1270" anchor="ctr" anchorCtr="0">
            <a:noAutofit/>
          </a:bodyPr>
          <a:lstStyle/>
          <a:p>
            <a:pPr marL="0" lvl="0" indent="0" algn="just" defTabSz="488950">
              <a:lnSpc>
                <a:spcPct val="90000"/>
              </a:lnSpc>
              <a:spcBef>
                <a:spcPct val="0"/>
              </a:spcBef>
              <a:spcAft>
                <a:spcPct val="35000"/>
              </a:spcAft>
              <a:buFont typeface="Wingdings" panose="05000000000000000000" pitchFamily="2" charset="2"/>
              <a:buNone/>
            </a:pPr>
            <a:r>
              <a:rPr lang="fr-FR" sz="1100" i="0" u="none" kern="1200" dirty="0">
                <a:solidFill>
                  <a:schemeClr val="bg1"/>
                </a:solidFill>
              </a:rPr>
              <a:t>De nombreuses incohérences existent au sein du régime indemnitaire des agents de catégorie A, à fonctions égales notamment</a:t>
            </a:r>
            <a:endParaRPr lang="fr-FR" sz="1100" i="1" kern="1200" dirty="0">
              <a:solidFill>
                <a:schemeClr val="bg1"/>
              </a:solidFill>
            </a:endParaRPr>
          </a:p>
        </p:txBody>
      </p:sp>
      <p:sp>
        <p:nvSpPr>
          <p:cNvPr id="5" name="Forme libre : forme 4">
            <a:extLst>
              <a:ext uri="{FF2B5EF4-FFF2-40B4-BE49-F238E27FC236}">
                <a16:creationId xmlns:a16="http://schemas.microsoft.com/office/drawing/2014/main" id="{F7561060-AD5D-CC8E-E050-68495D572F08}"/>
              </a:ext>
            </a:extLst>
          </p:cNvPr>
          <p:cNvSpPr/>
          <p:nvPr/>
        </p:nvSpPr>
        <p:spPr>
          <a:xfrm>
            <a:off x="3944789" y="3293786"/>
            <a:ext cx="3590528" cy="637141"/>
          </a:xfrm>
          <a:custGeom>
            <a:avLst/>
            <a:gdLst>
              <a:gd name="connsiteX0" fmla="*/ 0 w 3590528"/>
              <a:gd name="connsiteY0" fmla="*/ 63714 h 637141"/>
              <a:gd name="connsiteX1" fmla="*/ 63714 w 3590528"/>
              <a:gd name="connsiteY1" fmla="*/ 0 h 637141"/>
              <a:gd name="connsiteX2" fmla="*/ 3526814 w 3590528"/>
              <a:gd name="connsiteY2" fmla="*/ 0 h 637141"/>
              <a:gd name="connsiteX3" fmla="*/ 3590528 w 3590528"/>
              <a:gd name="connsiteY3" fmla="*/ 63714 h 637141"/>
              <a:gd name="connsiteX4" fmla="*/ 3590528 w 3590528"/>
              <a:gd name="connsiteY4" fmla="*/ 573427 h 637141"/>
              <a:gd name="connsiteX5" fmla="*/ 3526814 w 3590528"/>
              <a:gd name="connsiteY5" fmla="*/ 637141 h 637141"/>
              <a:gd name="connsiteX6" fmla="*/ 63714 w 3590528"/>
              <a:gd name="connsiteY6" fmla="*/ 637141 h 637141"/>
              <a:gd name="connsiteX7" fmla="*/ 0 w 3590528"/>
              <a:gd name="connsiteY7" fmla="*/ 573427 h 637141"/>
              <a:gd name="connsiteX8" fmla="*/ 0 w 3590528"/>
              <a:gd name="connsiteY8" fmla="*/ 63714 h 637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90528" h="637141">
                <a:moveTo>
                  <a:pt x="0" y="63714"/>
                </a:moveTo>
                <a:cubicBezTo>
                  <a:pt x="0" y="28526"/>
                  <a:pt x="28526" y="0"/>
                  <a:pt x="63714" y="0"/>
                </a:cubicBezTo>
                <a:lnTo>
                  <a:pt x="3526814" y="0"/>
                </a:lnTo>
                <a:cubicBezTo>
                  <a:pt x="3562002" y="0"/>
                  <a:pt x="3590528" y="28526"/>
                  <a:pt x="3590528" y="63714"/>
                </a:cubicBezTo>
                <a:lnTo>
                  <a:pt x="3590528" y="573427"/>
                </a:lnTo>
                <a:cubicBezTo>
                  <a:pt x="3590528" y="608615"/>
                  <a:pt x="3562002" y="637141"/>
                  <a:pt x="3526814" y="637141"/>
                </a:cubicBezTo>
                <a:lnTo>
                  <a:pt x="63714" y="637141"/>
                </a:lnTo>
                <a:cubicBezTo>
                  <a:pt x="28526" y="637141"/>
                  <a:pt x="0" y="608615"/>
                  <a:pt x="0" y="573427"/>
                </a:cubicBezTo>
                <a:lnTo>
                  <a:pt x="0" y="63714"/>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60571" tIns="60571" rIns="770932" bIns="60571" numCol="1" spcCol="1270" anchor="ctr" anchorCtr="0">
            <a:noAutofit/>
          </a:bodyPr>
          <a:lstStyle/>
          <a:p>
            <a:pPr marL="0" lvl="0" indent="0" algn="just" defTabSz="488950">
              <a:lnSpc>
                <a:spcPct val="90000"/>
              </a:lnSpc>
              <a:spcBef>
                <a:spcPct val="0"/>
              </a:spcBef>
              <a:spcAft>
                <a:spcPct val="35000"/>
              </a:spcAft>
              <a:buFont typeface="Wingdings" panose="05000000000000000000" pitchFamily="2" charset="2"/>
              <a:buNone/>
            </a:pPr>
            <a:r>
              <a:rPr lang="fr-FR" sz="1100" kern="1200" dirty="0">
                <a:solidFill>
                  <a:schemeClr val="bg1"/>
                </a:solidFill>
              </a:rPr>
              <a:t>Le nombre de groupes de fonctions limité à 4 ne permet pas de différencier certaines fonctions et de valoriser l’encadrement notamment au sein des GF3 et 4</a:t>
            </a:r>
          </a:p>
        </p:txBody>
      </p:sp>
      <p:sp>
        <p:nvSpPr>
          <p:cNvPr id="7" name="Forme libre : forme 6">
            <a:extLst>
              <a:ext uri="{FF2B5EF4-FFF2-40B4-BE49-F238E27FC236}">
                <a16:creationId xmlns:a16="http://schemas.microsoft.com/office/drawing/2014/main" id="{8E21B304-34C3-CACF-7F01-1B5FDAEB36D7}"/>
              </a:ext>
            </a:extLst>
          </p:cNvPr>
          <p:cNvSpPr/>
          <p:nvPr/>
        </p:nvSpPr>
        <p:spPr>
          <a:xfrm>
            <a:off x="4245495" y="4046771"/>
            <a:ext cx="3590528" cy="637141"/>
          </a:xfrm>
          <a:custGeom>
            <a:avLst/>
            <a:gdLst>
              <a:gd name="connsiteX0" fmla="*/ 0 w 3590528"/>
              <a:gd name="connsiteY0" fmla="*/ 63714 h 637141"/>
              <a:gd name="connsiteX1" fmla="*/ 63714 w 3590528"/>
              <a:gd name="connsiteY1" fmla="*/ 0 h 637141"/>
              <a:gd name="connsiteX2" fmla="*/ 3526814 w 3590528"/>
              <a:gd name="connsiteY2" fmla="*/ 0 h 637141"/>
              <a:gd name="connsiteX3" fmla="*/ 3590528 w 3590528"/>
              <a:gd name="connsiteY3" fmla="*/ 63714 h 637141"/>
              <a:gd name="connsiteX4" fmla="*/ 3590528 w 3590528"/>
              <a:gd name="connsiteY4" fmla="*/ 573427 h 637141"/>
              <a:gd name="connsiteX5" fmla="*/ 3526814 w 3590528"/>
              <a:gd name="connsiteY5" fmla="*/ 637141 h 637141"/>
              <a:gd name="connsiteX6" fmla="*/ 63714 w 3590528"/>
              <a:gd name="connsiteY6" fmla="*/ 637141 h 637141"/>
              <a:gd name="connsiteX7" fmla="*/ 0 w 3590528"/>
              <a:gd name="connsiteY7" fmla="*/ 573427 h 637141"/>
              <a:gd name="connsiteX8" fmla="*/ 0 w 3590528"/>
              <a:gd name="connsiteY8" fmla="*/ 63714 h 637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90528" h="637141">
                <a:moveTo>
                  <a:pt x="0" y="63714"/>
                </a:moveTo>
                <a:cubicBezTo>
                  <a:pt x="0" y="28526"/>
                  <a:pt x="28526" y="0"/>
                  <a:pt x="63714" y="0"/>
                </a:cubicBezTo>
                <a:lnTo>
                  <a:pt x="3526814" y="0"/>
                </a:lnTo>
                <a:cubicBezTo>
                  <a:pt x="3562002" y="0"/>
                  <a:pt x="3590528" y="28526"/>
                  <a:pt x="3590528" y="63714"/>
                </a:cubicBezTo>
                <a:lnTo>
                  <a:pt x="3590528" y="573427"/>
                </a:lnTo>
                <a:cubicBezTo>
                  <a:pt x="3590528" y="608615"/>
                  <a:pt x="3562002" y="637141"/>
                  <a:pt x="3526814" y="637141"/>
                </a:cubicBezTo>
                <a:lnTo>
                  <a:pt x="63714" y="637141"/>
                </a:lnTo>
                <a:cubicBezTo>
                  <a:pt x="28526" y="637141"/>
                  <a:pt x="0" y="608615"/>
                  <a:pt x="0" y="573427"/>
                </a:cubicBezTo>
                <a:lnTo>
                  <a:pt x="0" y="63714"/>
                </a:lnTo>
                <a:close/>
              </a:path>
            </a:pathLst>
          </a:cu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60571" tIns="60571" rIns="775420" bIns="60571" numCol="1" spcCol="1270" anchor="ctr" anchorCtr="0">
            <a:noAutofit/>
          </a:bodyPr>
          <a:lstStyle/>
          <a:p>
            <a:pPr marL="0" lvl="0" indent="0" algn="just" defTabSz="488950">
              <a:lnSpc>
                <a:spcPct val="90000"/>
              </a:lnSpc>
              <a:spcBef>
                <a:spcPct val="0"/>
              </a:spcBef>
              <a:spcAft>
                <a:spcPct val="35000"/>
              </a:spcAft>
              <a:buNone/>
            </a:pPr>
            <a:r>
              <a:rPr lang="fr-FR" sz="1100" kern="1200" dirty="0">
                <a:solidFill>
                  <a:schemeClr val="bg1"/>
                </a:solidFill>
              </a:rPr>
              <a:t>L’échelonnement du RI actuel des agents de catégorie A invite peu à la prise de nouvelles responsabilités</a:t>
            </a:r>
            <a:endParaRPr lang="fr-FR" sz="1100" kern="1200" dirty="0"/>
          </a:p>
        </p:txBody>
      </p:sp>
      <p:sp>
        <p:nvSpPr>
          <p:cNvPr id="9" name="Forme libre : forme 8">
            <a:extLst>
              <a:ext uri="{FF2B5EF4-FFF2-40B4-BE49-F238E27FC236}">
                <a16:creationId xmlns:a16="http://schemas.microsoft.com/office/drawing/2014/main" id="{78484B1C-E21B-CFB2-5AD4-F76B9C0ACC1F}"/>
              </a:ext>
            </a:extLst>
          </p:cNvPr>
          <p:cNvSpPr/>
          <p:nvPr/>
        </p:nvSpPr>
        <p:spPr>
          <a:xfrm>
            <a:off x="6524250" y="2275809"/>
            <a:ext cx="414141" cy="414141"/>
          </a:xfrm>
          <a:custGeom>
            <a:avLst/>
            <a:gdLst>
              <a:gd name="connsiteX0" fmla="*/ 0 w 414141"/>
              <a:gd name="connsiteY0" fmla="*/ 227778 h 414141"/>
              <a:gd name="connsiteX1" fmla="*/ 93182 w 414141"/>
              <a:gd name="connsiteY1" fmla="*/ 227778 h 414141"/>
              <a:gd name="connsiteX2" fmla="*/ 93182 w 414141"/>
              <a:gd name="connsiteY2" fmla="*/ 0 h 414141"/>
              <a:gd name="connsiteX3" fmla="*/ 320959 w 414141"/>
              <a:gd name="connsiteY3" fmla="*/ 0 h 414141"/>
              <a:gd name="connsiteX4" fmla="*/ 320959 w 414141"/>
              <a:gd name="connsiteY4" fmla="*/ 227778 h 414141"/>
              <a:gd name="connsiteX5" fmla="*/ 414141 w 414141"/>
              <a:gd name="connsiteY5" fmla="*/ 227778 h 414141"/>
              <a:gd name="connsiteX6" fmla="*/ 207071 w 414141"/>
              <a:gd name="connsiteY6" fmla="*/ 414141 h 414141"/>
              <a:gd name="connsiteX7" fmla="*/ 0 w 414141"/>
              <a:gd name="connsiteY7" fmla="*/ 227778 h 414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4141" h="414141">
                <a:moveTo>
                  <a:pt x="0" y="227778"/>
                </a:moveTo>
                <a:lnTo>
                  <a:pt x="93182" y="227778"/>
                </a:lnTo>
                <a:lnTo>
                  <a:pt x="93182" y="0"/>
                </a:lnTo>
                <a:lnTo>
                  <a:pt x="320959" y="0"/>
                </a:lnTo>
                <a:lnTo>
                  <a:pt x="320959" y="227778"/>
                </a:lnTo>
                <a:lnTo>
                  <a:pt x="414141" y="227778"/>
                </a:lnTo>
                <a:lnTo>
                  <a:pt x="207071" y="414141"/>
                </a:lnTo>
                <a:lnTo>
                  <a:pt x="0" y="227778"/>
                </a:lnTo>
                <a:close/>
              </a:path>
            </a:pathLst>
          </a:custGeom>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07152" tIns="13970" rIns="107152" bIns="116470" numCol="1" spcCol="1270" anchor="ctr" anchorCtr="0">
            <a:noAutofit/>
          </a:bodyPr>
          <a:lstStyle/>
          <a:p>
            <a:pPr marL="0" lvl="0" indent="0" algn="ctr" defTabSz="488950">
              <a:lnSpc>
                <a:spcPct val="90000"/>
              </a:lnSpc>
              <a:spcBef>
                <a:spcPct val="0"/>
              </a:spcBef>
              <a:spcAft>
                <a:spcPct val="35000"/>
              </a:spcAft>
              <a:buNone/>
            </a:pPr>
            <a:endParaRPr lang="fr-FR" sz="1100" kern="1200"/>
          </a:p>
        </p:txBody>
      </p:sp>
      <p:sp>
        <p:nvSpPr>
          <p:cNvPr id="10" name="Forme libre : forme 9">
            <a:extLst>
              <a:ext uri="{FF2B5EF4-FFF2-40B4-BE49-F238E27FC236}">
                <a16:creationId xmlns:a16="http://schemas.microsoft.com/office/drawing/2014/main" id="{33060F9E-985E-A8E2-CA34-B4E3AB40590B}"/>
              </a:ext>
            </a:extLst>
          </p:cNvPr>
          <p:cNvSpPr/>
          <p:nvPr/>
        </p:nvSpPr>
        <p:spPr>
          <a:xfrm>
            <a:off x="6824956" y="3028794"/>
            <a:ext cx="414141" cy="414141"/>
          </a:xfrm>
          <a:custGeom>
            <a:avLst/>
            <a:gdLst>
              <a:gd name="connsiteX0" fmla="*/ 0 w 414141"/>
              <a:gd name="connsiteY0" fmla="*/ 227778 h 414141"/>
              <a:gd name="connsiteX1" fmla="*/ 93182 w 414141"/>
              <a:gd name="connsiteY1" fmla="*/ 227778 h 414141"/>
              <a:gd name="connsiteX2" fmla="*/ 93182 w 414141"/>
              <a:gd name="connsiteY2" fmla="*/ 0 h 414141"/>
              <a:gd name="connsiteX3" fmla="*/ 320959 w 414141"/>
              <a:gd name="connsiteY3" fmla="*/ 0 h 414141"/>
              <a:gd name="connsiteX4" fmla="*/ 320959 w 414141"/>
              <a:gd name="connsiteY4" fmla="*/ 227778 h 414141"/>
              <a:gd name="connsiteX5" fmla="*/ 414141 w 414141"/>
              <a:gd name="connsiteY5" fmla="*/ 227778 h 414141"/>
              <a:gd name="connsiteX6" fmla="*/ 207071 w 414141"/>
              <a:gd name="connsiteY6" fmla="*/ 414141 h 414141"/>
              <a:gd name="connsiteX7" fmla="*/ 0 w 414141"/>
              <a:gd name="connsiteY7" fmla="*/ 227778 h 414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4141" h="414141">
                <a:moveTo>
                  <a:pt x="0" y="227778"/>
                </a:moveTo>
                <a:lnTo>
                  <a:pt x="93182" y="227778"/>
                </a:lnTo>
                <a:lnTo>
                  <a:pt x="93182" y="0"/>
                </a:lnTo>
                <a:lnTo>
                  <a:pt x="320959" y="0"/>
                </a:lnTo>
                <a:lnTo>
                  <a:pt x="320959" y="227778"/>
                </a:lnTo>
                <a:lnTo>
                  <a:pt x="414141" y="227778"/>
                </a:lnTo>
                <a:lnTo>
                  <a:pt x="207071" y="414141"/>
                </a:lnTo>
                <a:lnTo>
                  <a:pt x="0" y="227778"/>
                </a:lnTo>
                <a:close/>
              </a:path>
            </a:pathLst>
          </a:custGeom>
        </p:spPr>
        <p:style>
          <a:lnRef idx="1">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2">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07152" tIns="13970" rIns="107152" bIns="116470" numCol="1" spcCol="1270" anchor="ctr" anchorCtr="0">
            <a:noAutofit/>
          </a:bodyPr>
          <a:lstStyle/>
          <a:p>
            <a:pPr marL="0" lvl="0" indent="0" algn="ctr" defTabSz="488950">
              <a:lnSpc>
                <a:spcPct val="90000"/>
              </a:lnSpc>
              <a:spcBef>
                <a:spcPct val="0"/>
              </a:spcBef>
              <a:spcAft>
                <a:spcPct val="35000"/>
              </a:spcAft>
              <a:buNone/>
            </a:pPr>
            <a:endParaRPr lang="fr-FR" sz="1100" kern="1200"/>
          </a:p>
        </p:txBody>
      </p:sp>
      <p:sp>
        <p:nvSpPr>
          <p:cNvPr id="14" name="Forme libre : forme 13">
            <a:extLst>
              <a:ext uri="{FF2B5EF4-FFF2-40B4-BE49-F238E27FC236}">
                <a16:creationId xmlns:a16="http://schemas.microsoft.com/office/drawing/2014/main" id="{C55EBF94-199F-D673-1B3F-214A4E73D972}"/>
              </a:ext>
            </a:extLst>
          </p:cNvPr>
          <p:cNvSpPr/>
          <p:nvPr/>
        </p:nvSpPr>
        <p:spPr>
          <a:xfrm>
            <a:off x="7121175" y="3781779"/>
            <a:ext cx="414141" cy="414141"/>
          </a:xfrm>
          <a:custGeom>
            <a:avLst/>
            <a:gdLst>
              <a:gd name="connsiteX0" fmla="*/ 0 w 414141"/>
              <a:gd name="connsiteY0" fmla="*/ 227778 h 414141"/>
              <a:gd name="connsiteX1" fmla="*/ 93182 w 414141"/>
              <a:gd name="connsiteY1" fmla="*/ 227778 h 414141"/>
              <a:gd name="connsiteX2" fmla="*/ 93182 w 414141"/>
              <a:gd name="connsiteY2" fmla="*/ 0 h 414141"/>
              <a:gd name="connsiteX3" fmla="*/ 320959 w 414141"/>
              <a:gd name="connsiteY3" fmla="*/ 0 h 414141"/>
              <a:gd name="connsiteX4" fmla="*/ 320959 w 414141"/>
              <a:gd name="connsiteY4" fmla="*/ 227778 h 414141"/>
              <a:gd name="connsiteX5" fmla="*/ 414141 w 414141"/>
              <a:gd name="connsiteY5" fmla="*/ 227778 h 414141"/>
              <a:gd name="connsiteX6" fmla="*/ 207071 w 414141"/>
              <a:gd name="connsiteY6" fmla="*/ 414141 h 414141"/>
              <a:gd name="connsiteX7" fmla="*/ 0 w 414141"/>
              <a:gd name="connsiteY7" fmla="*/ 227778 h 414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4141" h="414141">
                <a:moveTo>
                  <a:pt x="0" y="227778"/>
                </a:moveTo>
                <a:lnTo>
                  <a:pt x="93182" y="227778"/>
                </a:lnTo>
                <a:lnTo>
                  <a:pt x="93182" y="0"/>
                </a:lnTo>
                <a:lnTo>
                  <a:pt x="320959" y="0"/>
                </a:lnTo>
                <a:lnTo>
                  <a:pt x="320959" y="227778"/>
                </a:lnTo>
                <a:lnTo>
                  <a:pt x="414141" y="227778"/>
                </a:lnTo>
                <a:lnTo>
                  <a:pt x="207071" y="414141"/>
                </a:lnTo>
                <a:lnTo>
                  <a:pt x="0" y="227778"/>
                </a:lnTo>
                <a:close/>
              </a:path>
            </a:pathLst>
          </a:custGeom>
        </p:spPr>
        <p:style>
          <a:lnRef idx="1">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2">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07152" tIns="13970" rIns="107152" bIns="116470" numCol="1" spcCol="1270" anchor="ctr" anchorCtr="0">
            <a:noAutofit/>
          </a:bodyPr>
          <a:lstStyle/>
          <a:p>
            <a:pPr marL="0" lvl="0" indent="0" algn="ctr" defTabSz="488950">
              <a:lnSpc>
                <a:spcPct val="90000"/>
              </a:lnSpc>
              <a:spcBef>
                <a:spcPct val="0"/>
              </a:spcBef>
              <a:spcAft>
                <a:spcPct val="35000"/>
              </a:spcAft>
              <a:buNone/>
            </a:pPr>
            <a:endParaRPr lang="fr-FR" sz="1100" kern="1200"/>
          </a:p>
        </p:txBody>
      </p:sp>
      <p:sp>
        <p:nvSpPr>
          <p:cNvPr id="15" name="Rectangle : coins arrondis 14">
            <a:extLst>
              <a:ext uri="{FF2B5EF4-FFF2-40B4-BE49-F238E27FC236}">
                <a16:creationId xmlns:a16="http://schemas.microsoft.com/office/drawing/2014/main" id="{32ACCC57-9000-500C-9BCB-3185D08D190E}"/>
              </a:ext>
            </a:extLst>
          </p:cNvPr>
          <p:cNvSpPr/>
          <p:nvPr/>
        </p:nvSpPr>
        <p:spPr>
          <a:xfrm>
            <a:off x="539552" y="1787817"/>
            <a:ext cx="1800448" cy="3016181"/>
          </a:xfrm>
          <a:prstGeom prst="round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Les agents de catégorie A</a:t>
            </a:r>
          </a:p>
        </p:txBody>
      </p:sp>
    </p:spTree>
    <p:extLst>
      <p:ext uri="{BB962C8B-B14F-4D97-AF65-F5344CB8AC3E}">
        <p14:creationId xmlns:p14="http://schemas.microsoft.com/office/powerpoint/2010/main" val="384432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9" grpId="0" animBg="1"/>
      <p:bldP spid="10" grpId="0" animBg="1"/>
      <p:bldP spid="14"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5876</TotalTime>
  <Words>2454</Words>
  <Application>Microsoft Office PowerPoint</Application>
  <PresentationFormat>Affichage à l'écran (16:9)</PresentationFormat>
  <Paragraphs>277</Paragraphs>
  <Slides>23</Slides>
  <Notes>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23</vt:i4>
      </vt:variant>
    </vt:vector>
  </HeadingPairs>
  <TitlesOfParts>
    <vt:vector size="27" baseType="lpstr">
      <vt:lpstr>Arial</vt:lpstr>
      <vt:lpstr>Calibri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REIMS Metropole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SANCHEZ Magali</dc:creator>
  <cp:lastModifiedBy>BRISSARD Emmanuelle</cp:lastModifiedBy>
  <cp:revision>396</cp:revision>
  <cp:lastPrinted>2023-01-23T13:46:13Z</cp:lastPrinted>
  <dcterms:created xsi:type="dcterms:W3CDTF">2021-01-21T10:47:16Z</dcterms:created>
  <dcterms:modified xsi:type="dcterms:W3CDTF">2023-05-02T16:02:51Z</dcterms:modified>
</cp:coreProperties>
</file>